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419" r:id="rId6"/>
    <p:sldId id="418" r:id="rId7"/>
    <p:sldId id="420" r:id="rId8"/>
    <p:sldId id="407" r:id="rId9"/>
    <p:sldId id="422" r:id="rId10"/>
    <p:sldId id="435" r:id="rId11"/>
    <p:sldId id="434" r:id="rId12"/>
    <p:sldId id="436" r:id="rId13"/>
    <p:sldId id="429" r:id="rId14"/>
    <p:sldId id="423" r:id="rId15"/>
    <p:sldId id="359" r:id="rId16"/>
    <p:sldId id="426" r:id="rId17"/>
    <p:sldId id="427" r:id="rId18"/>
    <p:sldId id="397" r:id="rId19"/>
    <p:sldId id="299" r:id="rId20"/>
    <p:sldId id="364" r:id="rId21"/>
    <p:sldId id="428" r:id="rId22"/>
    <p:sldId id="332" r:id="rId23"/>
    <p:sldId id="430" r:id="rId24"/>
    <p:sldId id="431" r:id="rId25"/>
    <p:sldId id="432" r:id="rId26"/>
    <p:sldId id="328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Helvetica" panose="020B060402020202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5D81"/>
    <a:srgbClr val="183052"/>
    <a:srgbClr val="E9ECFB"/>
    <a:srgbClr val="E1E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14" autoAdjust="0"/>
  </p:normalViewPr>
  <p:slideViewPr>
    <p:cSldViewPr snapToGrid="0">
      <p:cViewPr varScale="1">
        <p:scale>
          <a:sx n="144" d="100"/>
          <a:sy n="144" d="100"/>
        </p:scale>
        <p:origin x="-684" y="-96"/>
      </p:cViewPr>
      <p:guideLst>
        <p:guide orient="horz" pos="1572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8133-3F33-4670-9F5F-1EDDAE60BB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各位老师：下午好，我是李昆炽，下面由我来做博士复试报告。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>
                <a:sym typeface="+mn-ea"/>
              </a:rPr>
              <a:t>第四、在学习、工作压力比极大的时候：自己寻找放松的办法，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向导师、同学和朋友讨论、寻求帮助，也通过运动、参加活动先放松自己过后在慢慢解决；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algn="l">
              <a:lnSpc>
                <a:spcPct val="120000"/>
              </a:lnSpc>
            </a:pPr>
            <a:endParaRPr lang="zh-CN" altLang="en-US" dirty="0">
              <a:solidFill>
                <a:schemeClr val="dk1">
                  <a:lumMod val="10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chemeClr val="dk1">
                  <a:lumMod val="10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dk1">
                    <a:lumMod val="10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最后、能够有效率、有针对性地查找相关资料，对问题能够举一反三、条分缕析、分而治之按照步骤逐一解决；能够独立地分析问题、设计算法并使用编程语言和工具实现算法。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第二部分是我的硕士科研经历与取得的成绩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研究非限制性德州扑克课题：将虚拟遗憾最小化算法通过博弈树分解，在线手牌聚类和启发式搜索相结合应用到多人非完备信息博弈当中；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在本轮下注环节用已有的公共牌做在线手牌聚类，细化博弈树的抽象。</a:t>
            </a:r>
            <a:endParaRPr lang="zh-CN" altLang="en-US"/>
          </a:p>
          <a:p>
            <a:r>
              <a:rPr lang="zh-CN" altLang="en-US"/>
              <a:t>在叶节点使用</a:t>
            </a:r>
            <a:r>
              <a:rPr lang="en-US" altLang="zh-CN"/>
              <a:t>UCT</a:t>
            </a:r>
            <a:r>
              <a:rPr lang="zh-CN" altLang="en-US"/>
              <a:t>算法做深度限制的启发式搜索估计叶节点的收益值，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在智能体实现过程中，根据</a:t>
            </a:r>
            <a:r>
              <a:rPr lang="en-US" altLang="zh-CN"/>
              <a:t>ACPC</a:t>
            </a:r>
            <a:r>
              <a:rPr lang="zh-CN" altLang="en-US"/>
              <a:t>比赛服务器的接口要求，使用</a:t>
            </a:r>
            <a:r>
              <a:rPr lang="en-US" altLang="zh-CN"/>
              <a:t>c++</a:t>
            </a:r>
            <a:r>
              <a:rPr lang="zh-CN" altLang="en-US"/>
              <a:t>实现算法，用</a:t>
            </a:r>
            <a:r>
              <a:rPr lang="en-US" altLang="zh-CN"/>
              <a:t>c++</a:t>
            </a:r>
            <a:r>
              <a:rPr lang="zh-CN" altLang="en-US"/>
              <a:t>的</a:t>
            </a:r>
            <a:r>
              <a:rPr lang="en-US" altLang="zh-CN"/>
              <a:t>socket</a:t>
            </a:r>
            <a:r>
              <a:rPr lang="zh-CN" altLang="en-US"/>
              <a:t>网络编程库实现与服务器交互。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最后在</a:t>
            </a:r>
            <a:r>
              <a:rPr lang="en-US" altLang="zh-CN"/>
              <a:t>2018</a:t>
            </a:r>
            <a:r>
              <a:rPr lang="zh-CN" altLang="en-US"/>
              <a:t>届的</a:t>
            </a:r>
            <a:r>
              <a:rPr lang="en-US" altLang="zh-CN"/>
              <a:t>ACPC</a:t>
            </a:r>
            <a:r>
              <a:rPr lang="zh-CN" altLang="en-US"/>
              <a:t>，二人组获得第三名，（</a:t>
            </a:r>
            <a:r>
              <a:rPr lang="en-US" altLang="zh-CN"/>
              <a:t>6</a:t>
            </a:r>
            <a:r>
              <a:rPr lang="zh-CN" altLang="en-US"/>
              <a:t>人组第</a:t>
            </a:r>
            <a:r>
              <a:rPr lang="en-US" altLang="zh-CN"/>
              <a:t>7</a:t>
            </a:r>
            <a:r>
              <a:rPr lang="zh-CN" altLang="en-US"/>
              <a:t>名）。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跟实验室同学参加</a:t>
            </a:r>
            <a:r>
              <a:rPr lang="en-US" altLang="zh-CN"/>
              <a:t>2018</a:t>
            </a:r>
            <a:r>
              <a:rPr lang="zh-CN" altLang="en-US"/>
              <a:t>届</a:t>
            </a:r>
            <a:r>
              <a:rPr lang="en-US" altLang="zh-CN"/>
              <a:t>Doom</a:t>
            </a:r>
            <a:r>
              <a:rPr lang="zh-CN" altLang="en-US"/>
              <a:t>视频游戏比赛，研究使用多智能体的强化学习制作智能体参加比赛，设计算法，针对</a:t>
            </a:r>
            <a:r>
              <a:rPr lang="en-US" altLang="zh-CN"/>
              <a:t>AC</a:t>
            </a:r>
            <a:r>
              <a:rPr lang="zh-CN" altLang="en-US"/>
              <a:t>算法作出两个</a:t>
            </a:r>
            <a:r>
              <a:rPr lang="en-US" altLang="zh-CN"/>
              <a:t>track</a:t>
            </a:r>
            <a:r>
              <a:rPr lang="zh-CN" altLang="en-US"/>
              <a:t>改进。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为了减少值函数拟合的震荡和加快</a:t>
            </a:r>
            <a:r>
              <a:rPr lang="en-US" altLang="zh-CN">
                <a:sym typeface="+mn-ea"/>
              </a:rPr>
              <a:t>AC</a:t>
            </a:r>
            <a:r>
              <a:rPr lang="zh-CN" altLang="en-US">
                <a:sym typeface="+mn-ea"/>
              </a:rPr>
              <a:t>的收敛：</a:t>
            </a:r>
            <a:r>
              <a:rPr lang="zh-CN" altLang="en-US"/>
              <a:t>第一是加入基线函数用于对每个游戏局面的收益做归一化，第二、引入自驱动机制将当前的博弈局面与数据库中的游戏局面做比较，根据差异赋予权重计算当前博弈局面的收益。最后在</a:t>
            </a:r>
            <a:r>
              <a:rPr lang="en-US" altLang="zh-CN"/>
              <a:t>2018</a:t>
            </a:r>
            <a:r>
              <a:rPr lang="zh-CN" altLang="en-US"/>
              <a:t>届的</a:t>
            </a:r>
            <a:r>
              <a:rPr lang="en-US" altLang="zh-CN"/>
              <a:t>Doom</a:t>
            </a:r>
            <a:r>
              <a:rPr lang="zh-CN" altLang="en-US"/>
              <a:t>比赛上获得第</a:t>
            </a:r>
            <a:r>
              <a:rPr lang="en-US" altLang="zh-CN"/>
              <a:t>8</a:t>
            </a:r>
            <a:r>
              <a:rPr lang="zh-CN" altLang="en-US"/>
              <a:t>名。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最后一个部分是研究动态和我的研究计划。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我的报告主要分为三个部分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我感兴趣的研究方向是群体智能与多智能体博弈，研究利用博弈理论，强化学习等来研究如何使得多智能体在特定场景下学会合作、 竞争产生群体决策或者对抗性策略。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该课题从两个方面进行研究。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首先是基于博弈理论的机器博弈，该方法主要是计算出博弈系统的纳什均衡或近似纳什均衡的解。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目前求解复杂大型博弈系统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近似纳什均衡的解的算法是虚拟遗憾最小化算法（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年提出后面经过改进有蒙特卡洛的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CFR+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的剪枝。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目前的热点是（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算法与神经网络相结合：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deepstack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算法与神经网络相结合，利用神经网络来拟合博弈局面的虚拟遗憾值函数。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）博弈树分解，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算法与启发式搜索：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年的用于二人德州扑克的冷扑大师，和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年六人德州扑克的</a:t>
            </a:r>
            <a:r>
              <a:rPr lang="en-US" altLang="zh-CN">
                <a:sym typeface="+mn-ea"/>
              </a:rPr>
              <a:t>Pluribus</a:t>
            </a:r>
            <a:r>
              <a:rPr lang="zh-CN" altLang="en-US">
                <a:sym typeface="+mn-ea"/>
              </a:rPr>
              <a:t>在顶尖高手的博弈中不落下风。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第二个方法是基于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多智能体强化学习。强化学习：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zh-CN" altLang="en-US"/>
              <a:t>值函数的强化学习主要是</a:t>
            </a:r>
            <a:r>
              <a:rPr lang="en-US" altLang="zh-CN"/>
              <a:t>Q-learning</a:t>
            </a:r>
            <a:r>
              <a:rPr lang="zh-CN" altLang="en-US"/>
              <a:t>与深度学习的集合。</a:t>
            </a:r>
            <a:r>
              <a:rPr lang="en-US" altLang="zh-CN"/>
              <a:t>DQN</a:t>
            </a:r>
            <a:r>
              <a:rPr lang="zh-CN" altLang="en-US"/>
              <a:t>到</a:t>
            </a:r>
            <a:r>
              <a:rPr lang="en-US" altLang="zh-CN"/>
              <a:t>Double DQN</a:t>
            </a:r>
            <a:r>
              <a:rPr lang="zh-CN" altLang="en-US"/>
              <a:t>，再到</a:t>
            </a:r>
            <a:r>
              <a:rPr lang="en-US" altLang="zh-CN"/>
              <a:t>NAF</a:t>
            </a:r>
            <a:r>
              <a:rPr lang="zh-CN" altLang="en-US"/>
              <a:t>将</a:t>
            </a:r>
            <a:r>
              <a:rPr lang="en-US" altLang="zh-CN"/>
              <a:t>DQN</a:t>
            </a:r>
            <a:r>
              <a:rPr lang="zh-CN" altLang="en-US"/>
              <a:t>改进用于连续性策略的情况；</a:t>
            </a:r>
            <a:endParaRPr lang="zh-CN" altLang="en-US"/>
          </a:p>
          <a:p>
            <a:r>
              <a:rPr lang="zh-CN" altLang="en-US"/>
              <a:t>基于策略主要是策略梯度算法</a:t>
            </a:r>
            <a:r>
              <a:rPr lang="en-US" altLang="zh-CN"/>
              <a:t>PG</a:t>
            </a:r>
            <a:r>
              <a:rPr lang="zh-CN" altLang="en-US"/>
              <a:t>的改进，</a:t>
            </a:r>
            <a:r>
              <a:rPr lang="en-US" altLang="zh-CN"/>
              <a:t>AC</a:t>
            </a:r>
            <a:r>
              <a:rPr lang="zh-CN" altLang="en-US"/>
              <a:t>，</a:t>
            </a:r>
            <a:r>
              <a:rPr lang="en-US" altLang="zh-CN"/>
              <a:t>A3C</a:t>
            </a:r>
            <a:r>
              <a:rPr lang="zh-CN" altLang="en-US"/>
              <a:t>则是将将基于值函数与基于策略两种方法的结合。</a:t>
            </a:r>
            <a:endParaRPr lang="zh-CN" altLang="en-US"/>
          </a:p>
          <a:p>
            <a:r>
              <a:rPr lang="zh-CN" altLang="en-US"/>
              <a:t>目前研究热点是将博弈理论与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多智能体强化学习结合比如</a:t>
            </a:r>
            <a:r>
              <a:rPr lang="zh-CN" altLang="en-US">
                <a:sym typeface="+mn-ea"/>
              </a:rPr>
              <a:t>平均场博弈，进化博弈理论与</a:t>
            </a:r>
            <a:r>
              <a:rPr lang="en-US" altLang="zh-CN">
                <a:sym typeface="+mn-ea"/>
              </a:rPr>
              <a:t>DRL</a:t>
            </a:r>
            <a:r>
              <a:rPr lang="zh-CN" altLang="en-US">
                <a:sym typeface="+mn-ea"/>
              </a:rPr>
              <a:t>的结合，蚁群算法与</a:t>
            </a:r>
            <a:r>
              <a:rPr lang="en-US" altLang="zh-CN">
                <a:sym typeface="+mn-ea"/>
              </a:rPr>
              <a:t>DRL</a:t>
            </a:r>
            <a:r>
              <a:rPr lang="zh-CN" altLang="en-US">
                <a:sym typeface="+mn-ea"/>
              </a:rPr>
              <a:t>结合优化大规模多智能体交互以及协调机制。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最后介绍我的研究计划：博一主要是研究基于博弈理论的多智能体系统，博二，博三主要是研究多智能体强化学习，以及与博奕理论的相结合，希望能在</a:t>
            </a:r>
            <a:r>
              <a:rPr lang="en-US" altLang="zh-CN"/>
              <a:t>4</a:t>
            </a:r>
            <a:r>
              <a:rPr lang="zh-CN" altLang="en-US"/>
              <a:t>年的博士阶段发出</a:t>
            </a:r>
            <a:r>
              <a:rPr lang="en-US" altLang="zh-CN"/>
              <a:t>1-2 CCF A</a:t>
            </a:r>
            <a:r>
              <a:rPr lang="zh-CN" altLang="en-US"/>
              <a:t>类，</a:t>
            </a:r>
            <a:r>
              <a:rPr lang="en-US" altLang="zh-CN"/>
              <a:t>1-2 B</a:t>
            </a:r>
            <a:r>
              <a:rPr lang="zh-CN" altLang="en-US"/>
              <a:t>类以及</a:t>
            </a:r>
            <a:r>
              <a:rPr lang="en-US" altLang="zh-CN"/>
              <a:t>2</a:t>
            </a:r>
            <a:r>
              <a:rPr lang="zh-CN" altLang="en-US"/>
              <a:t>篇以上的</a:t>
            </a:r>
            <a:r>
              <a:rPr lang="en-US" altLang="zh-CN"/>
              <a:t>SCI</a:t>
            </a:r>
            <a:r>
              <a:rPr lang="zh-CN" altLang="en-US"/>
              <a:t>论文，并出色完成毕业答辩顺利毕业。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我的汇报完毕，谢谢老师。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第一个是我的个人简介与科研背景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首先简要介绍我的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学习与工作经历。</a:t>
            </a:r>
            <a:r>
              <a:rPr lang="zh-CN" altLang="en-US"/>
              <a:t>我本科毕业于南开大学，</a:t>
            </a:r>
            <a:r>
              <a:rPr lang="en-US" altLang="zh-CN"/>
              <a:t>2007</a:t>
            </a:r>
            <a:r>
              <a:rPr lang="zh-CN" altLang="en-US"/>
              <a:t>年毕业之后先后在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福建省生物医药公司，县级政府机关工作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;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2016</a:t>
            </a:r>
            <a:r>
              <a:rPr lang="zh-CN" altLang="en-US"/>
              <a:t>年考上哈尔滨工业大学（深圳）计算机学院研究生，并在</a:t>
            </a:r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月顺利毕业。</a:t>
            </a:r>
            <a:endParaRPr lang="zh-CN" altLang="en-US"/>
          </a:p>
          <a:p>
            <a:r>
              <a:rPr lang="zh-CN" altLang="en-US"/>
              <a:t>毕业之后在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度小满金融科技有限公司，上海微创软件技术有限公司深圳分公司做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工程师工作至今。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我的硕士研究生的研究方向是非完备信息机器博弈，主要以德州扑克，</a:t>
            </a:r>
            <a:r>
              <a:rPr lang="en-US" altLang="zh-CN"/>
              <a:t>3D</a:t>
            </a:r>
            <a:r>
              <a:rPr lang="zh-CN" altLang="en-US"/>
              <a:t>视频游戏为研究载体，研究如何使用博弈理论、强化学习开发出高水平智能的智能体系统。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研究生阶段，跟实验室的硕士生、博士生同学合作参加编程比赛、撰写项目申请书、深圳市科研项目结题报告；</a:t>
            </a:r>
            <a:endParaRPr lang="zh-CN" altLang="en-US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课外跟同学一起参加活动：爬山野炊、羽毛球比赛等等。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下面我从五个方面介绍我的科研综合能力：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第一、硕士入学考试：数学一：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127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，学院第一名，计算机基础综合：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117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 总分学院第二名，逻辑思维能力强，计算机基础知识掌握扎实；</a:t>
            </a:r>
            <a:endParaRPr lang="zh-CN" altLang="en-US">
              <a:solidFill>
                <a:schemeClr val="accent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dirty="0">
              <a:solidFill>
                <a:schemeClr val="dk1">
                  <a:lumMod val="10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dirty="0">
              <a:solidFill>
                <a:schemeClr val="dk1">
                  <a:lumMod val="10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9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18510" y="0"/>
            <a:ext cx="9162510" cy="84355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44958" y="209203"/>
            <a:ext cx="648072" cy="756047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3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 smtClean="0"/>
              <a:t>01</a:t>
            </a:r>
            <a:endParaRPr lang="zh-CN" altLang="en-US" dirty="0" smtClean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078194" y="261187"/>
            <a:ext cx="3439800" cy="3726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 smtClean="0"/>
              <a:t>绪论引言</a:t>
            </a:r>
            <a:endParaRPr lang="zh-CN" altLang="en-US" dirty="0" smtClean="0"/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826726" y="305529"/>
            <a:ext cx="230598" cy="3637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42BBC-1C3A-4FB4-B469-39CAE4BFA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2095A-155F-4828-88E3-4DF16DB392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image" Target="../media/image47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71812" y="0"/>
            <a:ext cx="6072188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3071813" cy="5143500"/>
          </a:xfrm>
          <a:prstGeom prst="rect">
            <a:avLst/>
          </a:prstGeom>
          <a:solidFill>
            <a:srgbClr val="E1E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9" name="椭圆 8"/>
          <p:cNvSpPr/>
          <p:nvPr/>
        </p:nvSpPr>
        <p:spPr>
          <a:xfrm>
            <a:off x="2185989" y="1722262"/>
            <a:ext cx="1771650" cy="17716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0" name="任意多边形 9"/>
          <p:cNvSpPr/>
          <p:nvPr/>
        </p:nvSpPr>
        <p:spPr>
          <a:xfrm>
            <a:off x="2512040" y="1960647"/>
            <a:ext cx="1090970" cy="1222208"/>
          </a:xfrm>
          <a:custGeom>
            <a:avLst/>
            <a:gdLst>
              <a:gd name="connsiteX0" fmla="*/ 727313 w 1454626"/>
              <a:gd name="connsiteY0" fmla="*/ 0 h 1629611"/>
              <a:gd name="connsiteX1" fmla="*/ 801358 w 1454626"/>
              <a:gd name="connsiteY1" fmla="*/ 17009 h 1629611"/>
              <a:gd name="connsiteX2" fmla="*/ 1380581 w 1454626"/>
              <a:gd name="connsiteY2" fmla="*/ 351227 h 1629611"/>
              <a:gd name="connsiteX3" fmla="*/ 1454626 w 1454626"/>
              <a:gd name="connsiteY3" fmla="*/ 480140 h 1629611"/>
              <a:gd name="connsiteX4" fmla="*/ 1454626 w 1454626"/>
              <a:gd name="connsiteY4" fmla="*/ 1148577 h 1629611"/>
              <a:gd name="connsiteX5" fmla="*/ 1380581 w 1454626"/>
              <a:gd name="connsiteY5" fmla="*/ 1277489 h 1629611"/>
              <a:gd name="connsiteX6" fmla="*/ 801358 w 1454626"/>
              <a:gd name="connsiteY6" fmla="*/ 1611707 h 1629611"/>
              <a:gd name="connsiteX7" fmla="*/ 653268 w 1454626"/>
              <a:gd name="connsiteY7" fmla="*/ 1611707 h 1629611"/>
              <a:gd name="connsiteX8" fmla="*/ 74045 w 1454626"/>
              <a:gd name="connsiteY8" fmla="*/ 1277489 h 1629611"/>
              <a:gd name="connsiteX9" fmla="*/ 0 w 1454626"/>
              <a:gd name="connsiteY9" fmla="*/ 1148577 h 1629611"/>
              <a:gd name="connsiteX10" fmla="*/ 0 w 1454626"/>
              <a:gd name="connsiteY10" fmla="*/ 480140 h 1629611"/>
              <a:gd name="connsiteX11" fmla="*/ 74045 w 1454626"/>
              <a:gd name="connsiteY11" fmla="*/ 351227 h 1629611"/>
              <a:gd name="connsiteX12" fmla="*/ 653268 w 1454626"/>
              <a:gd name="connsiteY12" fmla="*/ 17009 h 1629611"/>
              <a:gd name="connsiteX13" fmla="*/ 727313 w 1454626"/>
              <a:gd name="connsiteY13" fmla="*/ 0 h 162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54626" h="1629611">
                <a:moveTo>
                  <a:pt x="727313" y="0"/>
                </a:moveTo>
                <a:cubicBezTo>
                  <a:pt x="754184" y="0"/>
                  <a:pt x="781056" y="5670"/>
                  <a:pt x="801358" y="17009"/>
                </a:cubicBezTo>
                <a:cubicBezTo>
                  <a:pt x="1380581" y="351227"/>
                  <a:pt x="1380581" y="351227"/>
                  <a:pt x="1380581" y="351227"/>
                </a:cubicBezTo>
                <a:cubicBezTo>
                  <a:pt x="1421187" y="375100"/>
                  <a:pt x="1454626" y="433588"/>
                  <a:pt x="1454626" y="480140"/>
                </a:cubicBezTo>
                <a:cubicBezTo>
                  <a:pt x="1454626" y="1148577"/>
                  <a:pt x="1454626" y="1148577"/>
                  <a:pt x="1454626" y="1148577"/>
                </a:cubicBezTo>
                <a:cubicBezTo>
                  <a:pt x="1454626" y="1196322"/>
                  <a:pt x="1421187" y="1253617"/>
                  <a:pt x="1380581" y="1277489"/>
                </a:cubicBezTo>
                <a:cubicBezTo>
                  <a:pt x="801358" y="1611707"/>
                  <a:pt x="801358" y="1611707"/>
                  <a:pt x="801358" y="1611707"/>
                </a:cubicBezTo>
                <a:cubicBezTo>
                  <a:pt x="760753" y="1635580"/>
                  <a:pt x="693874" y="1635580"/>
                  <a:pt x="653268" y="1611707"/>
                </a:cubicBezTo>
                <a:cubicBezTo>
                  <a:pt x="74045" y="1277489"/>
                  <a:pt x="74045" y="1277489"/>
                  <a:pt x="74045" y="1277489"/>
                </a:cubicBezTo>
                <a:cubicBezTo>
                  <a:pt x="33440" y="1253617"/>
                  <a:pt x="0" y="1196322"/>
                  <a:pt x="0" y="1148577"/>
                </a:cubicBezTo>
                <a:lnTo>
                  <a:pt x="0" y="480140"/>
                </a:lnTo>
                <a:cubicBezTo>
                  <a:pt x="0" y="433588"/>
                  <a:pt x="33440" y="375100"/>
                  <a:pt x="74045" y="351227"/>
                </a:cubicBezTo>
                <a:cubicBezTo>
                  <a:pt x="653268" y="17009"/>
                  <a:pt x="653268" y="17009"/>
                  <a:pt x="653268" y="17009"/>
                </a:cubicBezTo>
                <a:cubicBezTo>
                  <a:pt x="673571" y="5670"/>
                  <a:pt x="700442" y="0"/>
                  <a:pt x="72731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ME</a:t>
            </a:r>
            <a:endParaRPr lang="zh-CN" altLang="en-US" sz="3600" dirty="0"/>
          </a:p>
        </p:txBody>
      </p:sp>
      <p:sp>
        <p:nvSpPr>
          <p:cNvPr id="13" name="任意多边形 12"/>
          <p:cNvSpPr/>
          <p:nvPr/>
        </p:nvSpPr>
        <p:spPr>
          <a:xfrm>
            <a:off x="8872537" y="1307925"/>
            <a:ext cx="271463" cy="2600325"/>
          </a:xfrm>
          <a:custGeom>
            <a:avLst/>
            <a:gdLst>
              <a:gd name="connsiteX0" fmla="*/ 80960 w 361950"/>
              <a:gd name="connsiteY0" fmla="*/ 0 h 3467100"/>
              <a:gd name="connsiteX1" fmla="*/ 361950 w 361950"/>
              <a:gd name="connsiteY1" fmla="*/ 0 h 3467100"/>
              <a:gd name="connsiteX2" fmla="*/ 361950 w 361950"/>
              <a:gd name="connsiteY2" fmla="*/ 3467100 h 3467100"/>
              <a:gd name="connsiteX3" fmla="*/ 80960 w 361950"/>
              <a:gd name="connsiteY3" fmla="*/ 3467100 h 3467100"/>
              <a:gd name="connsiteX4" fmla="*/ 0 w 361950"/>
              <a:gd name="connsiteY4" fmla="*/ 3386140 h 3467100"/>
              <a:gd name="connsiteX5" fmla="*/ 0 w 361950"/>
              <a:gd name="connsiteY5" fmla="*/ 80960 h 3467100"/>
              <a:gd name="connsiteX6" fmla="*/ 80960 w 361950"/>
              <a:gd name="connsiteY6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950" h="3467100">
                <a:moveTo>
                  <a:pt x="80960" y="0"/>
                </a:moveTo>
                <a:lnTo>
                  <a:pt x="361950" y="0"/>
                </a:lnTo>
                <a:lnTo>
                  <a:pt x="361950" y="3467100"/>
                </a:lnTo>
                <a:lnTo>
                  <a:pt x="80960" y="3467100"/>
                </a:lnTo>
                <a:cubicBezTo>
                  <a:pt x="36247" y="3467100"/>
                  <a:pt x="0" y="3430853"/>
                  <a:pt x="0" y="3386140"/>
                </a:cubicBezTo>
                <a:lnTo>
                  <a:pt x="0" y="80960"/>
                </a:lnTo>
                <a:cubicBezTo>
                  <a:pt x="0" y="36247"/>
                  <a:pt x="36247" y="0"/>
                  <a:pt x="8096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4" name="TextBox 7"/>
          <p:cNvSpPr txBox="1"/>
          <p:nvPr/>
        </p:nvSpPr>
        <p:spPr>
          <a:xfrm>
            <a:off x="4289425" y="1369060"/>
            <a:ext cx="4251325" cy="59182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3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博士入学复试报告</a:t>
            </a:r>
            <a:endParaRPr lang="en-US" altLang="zh-CN" sz="3600" spc="225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Omar Akram - Free As A Bir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35997" y="4533900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86830" y="3493770"/>
            <a:ext cx="17875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汇报人：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李焜炽</a:t>
            </a:r>
            <a:endParaRPr lang="en-US" altLang="zh-CN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7702233" y="3364548"/>
            <a:ext cx="471805" cy="397510"/>
          </a:xfrm>
          <a:prstGeom prst="rect">
            <a:avLst/>
          </a:prstGeom>
          <a:noFill/>
        </p:spPr>
        <p:txBody>
          <a:bodyPr wrap="none" lIns="121917" tIns="60958" rIns="121917" bIns="60958">
            <a:spAutoFit/>
          </a:bodyPr>
          <a:p>
            <a:pPr algn="r"/>
            <a:r>
              <a:rPr lang="zh-CN" altLang="en-US" sz="1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32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 vol="8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762635" y="223520"/>
            <a:ext cx="299593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>
                <a:sym typeface="+mn-ea"/>
              </a:rPr>
              <a:t>抗压与情绪调控</a:t>
            </a:r>
            <a:endParaRPr lang="zh-CN" altLang="en-US" sz="2000"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98425" y="720090"/>
            <a:ext cx="8793480" cy="1270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106" name="图片 105" descr="antianxiety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1555" y="880745"/>
            <a:ext cx="1924685" cy="1924685"/>
          </a:xfrm>
          <a:prstGeom prst="rect">
            <a:avLst/>
          </a:prstGeom>
        </p:spPr>
      </p:pic>
      <p:pic>
        <p:nvPicPr>
          <p:cNvPr id="108" name="图片 107" descr="discuss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75" y="2915285"/>
            <a:ext cx="1875790" cy="1884680"/>
          </a:xfrm>
          <a:prstGeom prst="rect">
            <a:avLst/>
          </a:prstGeom>
        </p:spPr>
      </p:pic>
      <p:pic>
        <p:nvPicPr>
          <p:cNvPr id="109" name="图片 108" descr="run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45" y="3102610"/>
            <a:ext cx="2044065" cy="15341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762635" y="223520"/>
            <a:ext cx="227266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独立自主性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98425" y="720090"/>
            <a:ext cx="8793480" cy="1270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116" name="图片 115" descr="material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985" y="758190"/>
            <a:ext cx="1839595" cy="1842770"/>
          </a:xfrm>
          <a:prstGeom prst="rect">
            <a:avLst/>
          </a:prstGeom>
        </p:spPr>
      </p:pic>
      <p:pic>
        <p:nvPicPr>
          <p:cNvPr id="117" name="图片 116" descr="topo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35" y="2718435"/>
            <a:ext cx="2532380" cy="1914525"/>
          </a:xfrm>
          <a:prstGeom prst="rect">
            <a:avLst/>
          </a:prstGeom>
        </p:spPr>
      </p:pic>
      <p:pic>
        <p:nvPicPr>
          <p:cNvPr id="118" name="图片 117" descr="programe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45" y="2741930"/>
            <a:ext cx="1932305" cy="18903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" name="矩形 2"/>
          <p:cNvSpPr/>
          <p:nvPr/>
        </p:nvSpPr>
        <p:spPr>
          <a:xfrm>
            <a:off x="0" y="4846500"/>
            <a:ext cx="9144000" cy="297000"/>
          </a:xfrm>
          <a:prstGeom prst="rect">
            <a:avLst/>
          </a:prstGeom>
          <a:solidFill>
            <a:srgbClr val="18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40" name="组合 39"/>
          <p:cNvGrpSpPr/>
          <p:nvPr/>
        </p:nvGrpSpPr>
        <p:grpSpPr>
          <a:xfrm>
            <a:off x="3956031" y="899261"/>
            <a:ext cx="1231938" cy="1389993"/>
            <a:chOff x="1456771" y="1052454"/>
            <a:chExt cx="1642584" cy="1853324"/>
          </a:xfrm>
        </p:grpSpPr>
        <p:sp>
          <p:nvSpPr>
            <p:cNvPr id="41" name="Freeform 5"/>
            <p:cNvSpPr/>
            <p:nvPr/>
          </p:nvSpPr>
          <p:spPr bwMode="auto">
            <a:xfrm rot="5400000">
              <a:off x="1351401" y="1157824"/>
              <a:ext cx="1853324" cy="16425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1550750" y="1164161"/>
              <a:ext cx="1454626" cy="1629611"/>
            </a:xfrm>
            <a:custGeom>
              <a:avLst/>
              <a:gdLst>
                <a:gd name="connsiteX0" fmla="*/ 727313 w 1454626"/>
                <a:gd name="connsiteY0" fmla="*/ 0 h 1629611"/>
                <a:gd name="connsiteX1" fmla="*/ 801358 w 1454626"/>
                <a:gd name="connsiteY1" fmla="*/ 17009 h 1629611"/>
                <a:gd name="connsiteX2" fmla="*/ 1380581 w 1454626"/>
                <a:gd name="connsiteY2" fmla="*/ 351227 h 1629611"/>
                <a:gd name="connsiteX3" fmla="*/ 1454626 w 1454626"/>
                <a:gd name="connsiteY3" fmla="*/ 480140 h 1629611"/>
                <a:gd name="connsiteX4" fmla="*/ 1454626 w 1454626"/>
                <a:gd name="connsiteY4" fmla="*/ 1148577 h 1629611"/>
                <a:gd name="connsiteX5" fmla="*/ 1380581 w 1454626"/>
                <a:gd name="connsiteY5" fmla="*/ 1277489 h 1629611"/>
                <a:gd name="connsiteX6" fmla="*/ 801358 w 1454626"/>
                <a:gd name="connsiteY6" fmla="*/ 1611707 h 1629611"/>
                <a:gd name="connsiteX7" fmla="*/ 653268 w 1454626"/>
                <a:gd name="connsiteY7" fmla="*/ 1611707 h 1629611"/>
                <a:gd name="connsiteX8" fmla="*/ 74045 w 1454626"/>
                <a:gd name="connsiteY8" fmla="*/ 1277489 h 1629611"/>
                <a:gd name="connsiteX9" fmla="*/ 0 w 1454626"/>
                <a:gd name="connsiteY9" fmla="*/ 1148577 h 1629611"/>
                <a:gd name="connsiteX10" fmla="*/ 0 w 1454626"/>
                <a:gd name="connsiteY10" fmla="*/ 480140 h 1629611"/>
                <a:gd name="connsiteX11" fmla="*/ 74045 w 1454626"/>
                <a:gd name="connsiteY11" fmla="*/ 351227 h 1629611"/>
                <a:gd name="connsiteX12" fmla="*/ 653268 w 1454626"/>
                <a:gd name="connsiteY12" fmla="*/ 17009 h 1629611"/>
                <a:gd name="connsiteX13" fmla="*/ 727313 w 1454626"/>
                <a:gd name="connsiteY13" fmla="*/ 0 h 162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4626" h="1629611">
                  <a:moveTo>
                    <a:pt x="727313" y="0"/>
                  </a:moveTo>
                  <a:cubicBezTo>
                    <a:pt x="754184" y="0"/>
                    <a:pt x="781056" y="5670"/>
                    <a:pt x="801358" y="17009"/>
                  </a:cubicBezTo>
                  <a:cubicBezTo>
                    <a:pt x="1380581" y="351227"/>
                    <a:pt x="1380581" y="351227"/>
                    <a:pt x="1380581" y="351227"/>
                  </a:cubicBezTo>
                  <a:cubicBezTo>
                    <a:pt x="1421187" y="375100"/>
                    <a:pt x="1454626" y="433588"/>
                    <a:pt x="1454626" y="480140"/>
                  </a:cubicBezTo>
                  <a:cubicBezTo>
                    <a:pt x="1454626" y="1148577"/>
                    <a:pt x="1454626" y="1148577"/>
                    <a:pt x="1454626" y="1148577"/>
                  </a:cubicBezTo>
                  <a:cubicBezTo>
                    <a:pt x="1454626" y="1196322"/>
                    <a:pt x="1421187" y="1253617"/>
                    <a:pt x="1380581" y="1277489"/>
                  </a:cubicBezTo>
                  <a:cubicBezTo>
                    <a:pt x="801358" y="1611707"/>
                    <a:pt x="801358" y="1611707"/>
                    <a:pt x="801358" y="1611707"/>
                  </a:cubicBezTo>
                  <a:cubicBezTo>
                    <a:pt x="760753" y="1635580"/>
                    <a:pt x="693874" y="1635580"/>
                    <a:pt x="653268" y="1611707"/>
                  </a:cubicBezTo>
                  <a:cubicBezTo>
                    <a:pt x="74045" y="1277489"/>
                    <a:pt x="74045" y="1277489"/>
                    <a:pt x="74045" y="1277489"/>
                  </a:cubicBezTo>
                  <a:cubicBezTo>
                    <a:pt x="33440" y="1253617"/>
                    <a:pt x="0" y="1196322"/>
                    <a:pt x="0" y="1148577"/>
                  </a:cubicBezTo>
                  <a:lnTo>
                    <a:pt x="0" y="480140"/>
                  </a:lnTo>
                  <a:cubicBezTo>
                    <a:pt x="0" y="433588"/>
                    <a:pt x="33440" y="375100"/>
                    <a:pt x="74045" y="351227"/>
                  </a:cubicBezTo>
                  <a:cubicBezTo>
                    <a:pt x="653268" y="17009"/>
                    <a:pt x="653268" y="17009"/>
                    <a:pt x="653268" y="17009"/>
                  </a:cubicBezTo>
                  <a:cubicBezTo>
                    <a:pt x="673571" y="5670"/>
                    <a:pt x="700442" y="0"/>
                    <a:pt x="72731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/>
                <a:t>Part</a:t>
              </a:r>
              <a:endParaRPr lang="en-US" altLang="zh-CN" sz="1800" dirty="0"/>
            </a:p>
            <a:p>
              <a:pPr algn="ctr"/>
              <a:r>
                <a:rPr lang="en-US" altLang="zh-CN" sz="3600" dirty="0"/>
                <a:t>02</a:t>
              </a:r>
              <a:endParaRPr lang="zh-CN" altLang="en-US" sz="3600" dirty="0"/>
            </a:p>
          </p:txBody>
        </p:sp>
      </p:grpSp>
      <p:sp>
        <p:nvSpPr>
          <p:cNvPr id="44" name="矩形 43"/>
          <p:cNvSpPr/>
          <p:nvPr/>
        </p:nvSpPr>
        <p:spPr>
          <a:xfrm>
            <a:off x="3108959" y="2581804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硕士科研经历与成绩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42360" y="1828165"/>
            <a:ext cx="2480945" cy="1612265"/>
          </a:xfrm>
          <a:prstGeom prst="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595" y="1906270"/>
            <a:ext cx="2929890" cy="145605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2868295" y="2468245"/>
            <a:ext cx="774065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泪滴形 9"/>
          <p:cNvSpPr/>
          <p:nvPr/>
        </p:nvSpPr>
        <p:spPr>
          <a:xfrm>
            <a:off x="3642360" y="2388235"/>
            <a:ext cx="367030" cy="367030"/>
          </a:xfrm>
          <a:prstGeom prst="teardrop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7" rIns="0" bIns="45717" rtlCol="0" anchor="ctr"/>
          <a:p>
            <a:pPr algn="ctr"/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1465" y="2388235"/>
            <a:ext cx="1588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在线手牌聚类</a:t>
            </a: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>
            <a:off x="3642360" y="2864485"/>
            <a:ext cx="367030" cy="367030"/>
          </a:xfrm>
          <a:prstGeom prst="teardrop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7" rIns="0" bIns="45717" rtlCol="0" anchor="ctr"/>
          <a:p>
            <a:pPr algn="ctr"/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01465" y="2864485"/>
            <a:ext cx="202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UCT</a:t>
            </a:r>
            <a:r>
              <a:rPr lang="zh-CN" altLang="en-US"/>
              <a:t>做启发式搜索</a:t>
            </a:r>
            <a:endParaRPr lang="zh-CN" altLang="en-US"/>
          </a:p>
        </p:txBody>
      </p:sp>
      <p:sp>
        <p:nvSpPr>
          <p:cNvPr id="16" name="泪滴形 15"/>
          <p:cNvSpPr/>
          <p:nvPr/>
        </p:nvSpPr>
        <p:spPr>
          <a:xfrm>
            <a:off x="3642360" y="1928495"/>
            <a:ext cx="367030" cy="367030"/>
          </a:xfrm>
          <a:prstGeom prst="teardrop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7" rIns="0" bIns="45717" rtlCol="0" anchor="ctr"/>
          <a:p>
            <a:pPr algn="ctr"/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1465" y="1927225"/>
            <a:ext cx="1588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博弈树分解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370" y="1943735"/>
            <a:ext cx="2143125" cy="1381125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6123305" y="2468245"/>
            <a:ext cx="774065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21"/>
          <p:cNvSpPr txBox="1"/>
          <p:nvPr/>
        </p:nvSpPr>
        <p:spPr>
          <a:xfrm>
            <a:off x="762635" y="223520"/>
            <a:ext cx="351155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非限制性德州扑克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762635" y="223520"/>
            <a:ext cx="351155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非限制性德州扑克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760" y="3538855"/>
            <a:ext cx="5845175" cy="1451610"/>
          </a:xfrm>
          <a:prstGeom prst="rect">
            <a:avLst/>
          </a:prstGeom>
        </p:spPr>
      </p:pic>
      <p:pic>
        <p:nvPicPr>
          <p:cNvPr id="3" name="图片 14" descr="C:\Users\klll\AppData\Roaming\Tencent\Users\290358313\QQ\WinTemp\RichOle\GL}$3QPM80CPNU2AK4YGF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6135" y="833120"/>
            <a:ext cx="4951095" cy="25222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762635" y="223520"/>
            <a:ext cx="351155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非限制性德州扑克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275" y="819150"/>
            <a:ext cx="4867275" cy="4191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13525" y="30842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5123" name="图片 9" descr="gold_medal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43" y="1285418"/>
            <a:ext cx="1637493" cy="119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图片 8" descr="silver_med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01" y="2476322"/>
            <a:ext cx="17811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图片 7" descr="bronze_med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12" y="3771722"/>
            <a:ext cx="1798531" cy="131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3958445" y="1581057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err="1"/>
              <a:t>Slumbot</a:t>
            </a:r>
            <a:r>
              <a:rPr lang="en-US" altLang="zh-CN" kern="0" dirty="0"/>
              <a:t> (Independent, USA)</a:t>
            </a:r>
            <a:endParaRPr lang="zh-CN" altLang="zh-CN" sz="2000" kern="100" dirty="0">
              <a:latin typeface="Times New Roman" panose="02020503050405090304"/>
              <a:ea typeface="黑体"/>
              <a:cs typeface="Times New Roman" panose="020205030504050903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58445" y="2861217"/>
            <a:ext cx="2836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/>
              <a:t>Feste (Independent, France)</a:t>
            </a:r>
            <a:endParaRPr lang="zh-CN" altLang="zh-CN" sz="2000" kern="100" dirty="0">
              <a:latin typeface="Times New Roman" panose="02020503050405090304"/>
              <a:ea typeface="黑体"/>
              <a:cs typeface="Times New Roman" panose="020205030504050903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8445" y="4215884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/>
              <a:t>HITSZ_LMW_2pn (HITSZ, China)</a:t>
            </a:r>
            <a:endParaRPr lang="zh-CN" altLang="zh-CN" sz="2000" kern="100" dirty="0">
              <a:latin typeface="Times New Roman" panose="02020503050405090304"/>
              <a:ea typeface="黑体"/>
              <a:cs typeface="Times New Roman" panose="020205030504050903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490" y="925195"/>
            <a:ext cx="7875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Annual Computer Poker Competition（</a:t>
            </a:r>
            <a:r>
              <a:rPr lang="en-US" altLang="zh-CN"/>
              <a:t>ACPC</a:t>
            </a:r>
            <a:r>
              <a:rPr lang="zh-CN" altLang="en-US"/>
              <a:t>，</a:t>
            </a:r>
            <a:r>
              <a:rPr lang="en-US" altLang="zh-CN"/>
              <a:t>2018 AAAI Workshop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sp>
        <p:nvSpPr>
          <p:cNvPr id="14" name="文本框 21"/>
          <p:cNvSpPr txBox="1"/>
          <p:nvPr/>
        </p:nvSpPr>
        <p:spPr>
          <a:xfrm>
            <a:off x="762635" y="223520"/>
            <a:ext cx="442658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 Doom AI Competition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9220" y="1008380"/>
            <a:ext cx="3183255" cy="16605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70" y="2827655"/>
            <a:ext cx="3800475" cy="176276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581785" y="4674235"/>
            <a:ext cx="1165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DQN</a:t>
            </a:r>
            <a:endParaRPr lang="zh-CN" altLang="en-US" sz="1400"/>
          </a:p>
        </p:txBody>
      </p:sp>
      <p:sp>
        <p:nvSpPr>
          <p:cNvPr id="26" name="文本框 25"/>
          <p:cNvSpPr txBox="1"/>
          <p:nvPr/>
        </p:nvSpPr>
        <p:spPr>
          <a:xfrm>
            <a:off x="6322060" y="4590415"/>
            <a:ext cx="1676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Actor-Critic</a:t>
            </a:r>
            <a:r>
              <a:rPr lang="zh-CN" altLang="en-US" sz="1400"/>
              <a:t>（</a:t>
            </a:r>
            <a:r>
              <a:rPr lang="en-US" altLang="zh-CN" sz="1400"/>
              <a:t>AC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2934335"/>
            <a:ext cx="3256915" cy="17399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5" y="828675"/>
            <a:ext cx="3514725" cy="168148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07975" y="2827655"/>
            <a:ext cx="3733165" cy="2153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838700" y="857250"/>
            <a:ext cx="41656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8920" y="1219835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加入基线函数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0" y="1742440"/>
            <a:ext cx="3200400" cy="29337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005705" y="1151255"/>
            <a:ext cx="1520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自驱动机制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762635" y="223520"/>
            <a:ext cx="442658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 Doom AI Competition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" y="2081530"/>
            <a:ext cx="4495800" cy="981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" name="矩形 2"/>
          <p:cNvSpPr/>
          <p:nvPr/>
        </p:nvSpPr>
        <p:spPr>
          <a:xfrm>
            <a:off x="0" y="4846500"/>
            <a:ext cx="9144000" cy="297000"/>
          </a:xfrm>
          <a:prstGeom prst="rect">
            <a:avLst/>
          </a:prstGeom>
          <a:solidFill>
            <a:srgbClr val="18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40" name="组合 39"/>
          <p:cNvGrpSpPr/>
          <p:nvPr/>
        </p:nvGrpSpPr>
        <p:grpSpPr>
          <a:xfrm>
            <a:off x="3956031" y="899261"/>
            <a:ext cx="1231938" cy="1389993"/>
            <a:chOff x="1456771" y="1052454"/>
            <a:chExt cx="1642584" cy="1853324"/>
          </a:xfrm>
        </p:grpSpPr>
        <p:sp>
          <p:nvSpPr>
            <p:cNvPr id="41" name="Freeform 5"/>
            <p:cNvSpPr/>
            <p:nvPr/>
          </p:nvSpPr>
          <p:spPr bwMode="auto">
            <a:xfrm rot="5400000">
              <a:off x="1351401" y="1157824"/>
              <a:ext cx="1853324" cy="16425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1550750" y="1164161"/>
              <a:ext cx="1454626" cy="1629611"/>
            </a:xfrm>
            <a:custGeom>
              <a:avLst/>
              <a:gdLst>
                <a:gd name="connsiteX0" fmla="*/ 727313 w 1454626"/>
                <a:gd name="connsiteY0" fmla="*/ 0 h 1629611"/>
                <a:gd name="connsiteX1" fmla="*/ 801358 w 1454626"/>
                <a:gd name="connsiteY1" fmla="*/ 17009 h 1629611"/>
                <a:gd name="connsiteX2" fmla="*/ 1380581 w 1454626"/>
                <a:gd name="connsiteY2" fmla="*/ 351227 h 1629611"/>
                <a:gd name="connsiteX3" fmla="*/ 1454626 w 1454626"/>
                <a:gd name="connsiteY3" fmla="*/ 480140 h 1629611"/>
                <a:gd name="connsiteX4" fmla="*/ 1454626 w 1454626"/>
                <a:gd name="connsiteY4" fmla="*/ 1148577 h 1629611"/>
                <a:gd name="connsiteX5" fmla="*/ 1380581 w 1454626"/>
                <a:gd name="connsiteY5" fmla="*/ 1277489 h 1629611"/>
                <a:gd name="connsiteX6" fmla="*/ 801358 w 1454626"/>
                <a:gd name="connsiteY6" fmla="*/ 1611707 h 1629611"/>
                <a:gd name="connsiteX7" fmla="*/ 653268 w 1454626"/>
                <a:gd name="connsiteY7" fmla="*/ 1611707 h 1629611"/>
                <a:gd name="connsiteX8" fmla="*/ 74045 w 1454626"/>
                <a:gd name="connsiteY8" fmla="*/ 1277489 h 1629611"/>
                <a:gd name="connsiteX9" fmla="*/ 0 w 1454626"/>
                <a:gd name="connsiteY9" fmla="*/ 1148577 h 1629611"/>
                <a:gd name="connsiteX10" fmla="*/ 0 w 1454626"/>
                <a:gd name="connsiteY10" fmla="*/ 480140 h 1629611"/>
                <a:gd name="connsiteX11" fmla="*/ 74045 w 1454626"/>
                <a:gd name="connsiteY11" fmla="*/ 351227 h 1629611"/>
                <a:gd name="connsiteX12" fmla="*/ 653268 w 1454626"/>
                <a:gd name="connsiteY12" fmla="*/ 17009 h 1629611"/>
                <a:gd name="connsiteX13" fmla="*/ 727313 w 1454626"/>
                <a:gd name="connsiteY13" fmla="*/ 0 h 162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4626" h="1629611">
                  <a:moveTo>
                    <a:pt x="727313" y="0"/>
                  </a:moveTo>
                  <a:cubicBezTo>
                    <a:pt x="754184" y="0"/>
                    <a:pt x="781056" y="5670"/>
                    <a:pt x="801358" y="17009"/>
                  </a:cubicBezTo>
                  <a:cubicBezTo>
                    <a:pt x="1380581" y="351227"/>
                    <a:pt x="1380581" y="351227"/>
                    <a:pt x="1380581" y="351227"/>
                  </a:cubicBezTo>
                  <a:cubicBezTo>
                    <a:pt x="1421187" y="375100"/>
                    <a:pt x="1454626" y="433588"/>
                    <a:pt x="1454626" y="480140"/>
                  </a:cubicBezTo>
                  <a:cubicBezTo>
                    <a:pt x="1454626" y="1148577"/>
                    <a:pt x="1454626" y="1148577"/>
                    <a:pt x="1454626" y="1148577"/>
                  </a:cubicBezTo>
                  <a:cubicBezTo>
                    <a:pt x="1454626" y="1196322"/>
                    <a:pt x="1421187" y="1253617"/>
                    <a:pt x="1380581" y="1277489"/>
                  </a:cubicBezTo>
                  <a:cubicBezTo>
                    <a:pt x="801358" y="1611707"/>
                    <a:pt x="801358" y="1611707"/>
                    <a:pt x="801358" y="1611707"/>
                  </a:cubicBezTo>
                  <a:cubicBezTo>
                    <a:pt x="760753" y="1635580"/>
                    <a:pt x="693874" y="1635580"/>
                    <a:pt x="653268" y="1611707"/>
                  </a:cubicBezTo>
                  <a:cubicBezTo>
                    <a:pt x="74045" y="1277489"/>
                    <a:pt x="74045" y="1277489"/>
                    <a:pt x="74045" y="1277489"/>
                  </a:cubicBezTo>
                  <a:cubicBezTo>
                    <a:pt x="33440" y="1253617"/>
                    <a:pt x="0" y="1196322"/>
                    <a:pt x="0" y="1148577"/>
                  </a:cubicBezTo>
                  <a:lnTo>
                    <a:pt x="0" y="480140"/>
                  </a:lnTo>
                  <a:cubicBezTo>
                    <a:pt x="0" y="433588"/>
                    <a:pt x="33440" y="375100"/>
                    <a:pt x="74045" y="351227"/>
                  </a:cubicBezTo>
                  <a:cubicBezTo>
                    <a:pt x="653268" y="17009"/>
                    <a:pt x="653268" y="17009"/>
                    <a:pt x="653268" y="17009"/>
                  </a:cubicBezTo>
                  <a:cubicBezTo>
                    <a:pt x="673571" y="5670"/>
                    <a:pt x="700442" y="0"/>
                    <a:pt x="72731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/>
                <a:t>Part</a:t>
              </a:r>
              <a:endParaRPr lang="en-US" altLang="zh-CN" sz="1800" dirty="0"/>
            </a:p>
            <a:p>
              <a:pPr algn="ctr"/>
              <a:r>
                <a:rPr lang="en-US" altLang="zh-CN" sz="3600" dirty="0" smtClean="0"/>
                <a:t>03</a:t>
              </a:r>
              <a:endParaRPr lang="zh-CN" altLang="en-US" sz="3600" dirty="0"/>
            </a:p>
          </p:txBody>
        </p:sp>
      </p:grpSp>
      <p:sp>
        <p:nvSpPr>
          <p:cNvPr id="44" name="矩形 43"/>
          <p:cNvSpPr/>
          <p:nvPr/>
        </p:nvSpPr>
        <p:spPr>
          <a:xfrm>
            <a:off x="3108955" y="2581804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研究动态与研究计划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 descr="#wm#_48_07_*Z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84632" y="605854"/>
            <a:ext cx="1144191" cy="1147763"/>
          </a:xfrm>
          <a:prstGeom prst="ellipse">
            <a:avLst/>
          </a:prstGeom>
          <a:solidFill>
            <a:srgbClr val="0070C0">
              <a:alpha val="69000"/>
            </a:srgbClr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  <a:defRPr/>
            </a:pPr>
            <a:r>
              <a:rPr lang="zh-CN" altLang="en-US" sz="5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目</a:t>
            </a:r>
            <a:endParaRPr lang="zh-CN" altLang="zh-CN" sz="5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5" name="Oval 7" descr="#wm#_48_07_*Z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81161" y="1461915"/>
            <a:ext cx="695325" cy="696515"/>
          </a:xfrm>
          <a:prstGeom prst="ellipse">
            <a:avLst/>
          </a:prstGeom>
          <a:solidFill>
            <a:schemeClr val="accent1">
              <a:lumMod val="75000"/>
              <a:alpha val="35000"/>
            </a:schemeClr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  <a:defRPr/>
            </a:pPr>
            <a:r>
              <a:rPr lang="zh-CN" altLang="en-US" sz="33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zh-CN" sz="33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381099" y="1810767"/>
            <a:ext cx="458390" cy="2058591"/>
          </a:xfrm>
          <a:prstGeom prst="rect">
            <a:avLst/>
          </a:prstGeom>
          <a:noFill/>
        </p:spPr>
        <p:txBody>
          <a:bodyPr vert="eaVert" lIns="0" tIns="0" rIns="0" bIns="0" anchor="ctr">
            <a:normAutofit/>
          </a:bodyPr>
          <a:lstStyle/>
          <a:p>
            <a:pPr>
              <a:defRPr/>
            </a:pPr>
            <a:r>
              <a:rPr lang="en-US" altLang="zh-CN" sz="2700" dirty="0">
                <a:solidFill>
                  <a:srgbClr val="183052"/>
                </a:solidFill>
                <a:latin typeface="Arial" panose="020B0604020202090204" pitchFamily="34" charset="0"/>
                <a:ea typeface="华文细黑" panose="02010600040101010101" pitchFamily="2" charset="-122"/>
                <a:cs typeface="Arial" panose="020B0604020202090204" pitchFamily="34" charset="0"/>
              </a:rPr>
              <a:t>CONTENTS</a:t>
            </a:r>
            <a:endParaRPr lang="zh-CN" altLang="en-US" sz="2700" dirty="0">
              <a:solidFill>
                <a:srgbClr val="183052"/>
              </a:solidFill>
              <a:latin typeface="Arial" panose="020B0604020202090204" pitchFamily="34" charset="0"/>
              <a:ea typeface="华文细黑" panose="020106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15590" y="586202"/>
            <a:ext cx="50734" cy="828002"/>
            <a:chOff x="3095773" y="1059582"/>
            <a:chExt cx="67645" cy="1104003"/>
          </a:xfrm>
        </p:grpSpPr>
        <p:sp>
          <p:nvSpPr>
            <p:cNvPr id="9" name="矩形 8"/>
            <p:cNvSpPr/>
            <p:nvPr/>
          </p:nvSpPr>
          <p:spPr bwMode="auto">
            <a:xfrm rot="3152971">
              <a:off x="2549511" y="1609446"/>
              <a:ext cx="1104003" cy="4275"/>
            </a:xfrm>
            <a:prstGeom prst="rect">
              <a:avLst/>
            </a:prstGeom>
            <a:gradFill>
              <a:gsLst>
                <a:gs pos="49628">
                  <a:schemeClr val="tx1">
                    <a:lumMod val="65000"/>
                    <a:lumOff val="35000"/>
                  </a:schemeClr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3"/>
            <p:cNvSpPr/>
            <p:nvPr/>
          </p:nvSpPr>
          <p:spPr bwMode="auto">
            <a:xfrm rot="3152971">
              <a:off x="2611049" y="1556369"/>
              <a:ext cx="1037094" cy="67645"/>
            </a:xfrm>
            <a:custGeom>
              <a:avLst/>
              <a:gdLst/>
              <a:ahLst/>
              <a:cxnLst/>
              <a:rect l="l" t="t" r="r" b="b"/>
              <a:pathLst>
                <a:path w="5967726" h="372256">
                  <a:moveTo>
                    <a:pt x="2983863" y="0"/>
                  </a:moveTo>
                  <a:cubicBezTo>
                    <a:pt x="4505610" y="0"/>
                    <a:pt x="5763890" y="161740"/>
                    <a:pt x="5967726" y="372256"/>
                  </a:cubicBezTo>
                  <a:lnTo>
                    <a:pt x="0" y="372256"/>
                  </a:lnTo>
                  <a:cubicBezTo>
                    <a:pt x="203837" y="161740"/>
                    <a:pt x="1462116" y="0"/>
                    <a:pt x="298386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50000"/>
                    <a:alpha val="27000"/>
                  </a:schemeClr>
                </a:gs>
                <a:gs pos="26000">
                  <a:schemeClr val="bg1">
                    <a:lumMod val="9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83360" y="664751"/>
            <a:ext cx="338255" cy="426424"/>
            <a:chOff x="3059833" y="1164317"/>
            <a:chExt cx="451006" cy="568567"/>
          </a:xfrm>
        </p:grpSpPr>
        <p:sp>
          <p:nvSpPr>
            <p:cNvPr id="12" name="椭圆 6"/>
            <p:cNvSpPr/>
            <p:nvPr/>
          </p:nvSpPr>
          <p:spPr bwMode="auto">
            <a:xfrm rot="3152971">
              <a:off x="3001052" y="1223098"/>
              <a:ext cx="568567" cy="451006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6200000" sx="101000" sy="101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6"/>
            <p:cNvSpPr/>
            <p:nvPr/>
          </p:nvSpPr>
          <p:spPr bwMode="auto">
            <a:xfrm rot="3152971">
              <a:off x="3006084" y="1253492"/>
              <a:ext cx="536336" cy="421785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3063544" y="1297092"/>
              <a:ext cx="435369" cy="410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53"/>
          <p:cNvSpPr>
            <a:spLocks noChangeArrowheads="1"/>
          </p:cNvSpPr>
          <p:nvPr/>
        </p:nvSpPr>
        <p:spPr bwMode="auto">
          <a:xfrm>
            <a:off x="2320024" y="605512"/>
            <a:ext cx="2799512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个人简介与科研背景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801642" y="1538004"/>
            <a:ext cx="50739" cy="828002"/>
            <a:chOff x="3095778" y="2867864"/>
            <a:chExt cx="67652" cy="1104002"/>
          </a:xfrm>
        </p:grpSpPr>
        <p:sp>
          <p:nvSpPr>
            <p:cNvPr id="25" name="矩形 24"/>
            <p:cNvSpPr/>
            <p:nvPr/>
          </p:nvSpPr>
          <p:spPr bwMode="auto">
            <a:xfrm rot="3152971">
              <a:off x="2549512" y="3417727"/>
              <a:ext cx="1104002" cy="4275"/>
            </a:xfrm>
            <a:prstGeom prst="rect">
              <a:avLst/>
            </a:prstGeom>
            <a:gradFill>
              <a:gsLst>
                <a:gs pos="49628">
                  <a:schemeClr val="tx1">
                    <a:lumMod val="65000"/>
                    <a:lumOff val="35000"/>
                  </a:schemeClr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3"/>
            <p:cNvSpPr/>
            <p:nvPr/>
          </p:nvSpPr>
          <p:spPr bwMode="auto">
            <a:xfrm rot="3152971">
              <a:off x="2611057" y="3364646"/>
              <a:ext cx="1037093" cy="67652"/>
            </a:xfrm>
            <a:custGeom>
              <a:avLst/>
              <a:gdLst/>
              <a:ahLst/>
              <a:cxnLst/>
              <a:rect l="l" t="t" r="r" b="b"/>
              <a:pathLst>
                <a:path w="5967726" h="372256">
                  <a:moveTo>
                    <a:pt x="2983863" y="0"/>
                  </a:moveTo>
                  <a:cubicBezTo>
                    <a:pt x="4505610" y="0"/>
                    <a:pt x="5763890" y="161740"/>
                    <a:pt x="5967726" y="372256"/>
                  </a:cubicBezTo>
                  <a:lnTo>
                    <a:pt x="0" y="372256"/>
                  </a:lnTo>
                  <a:cubicBezTo>
                    <a:pt x="203837" y="161740"/>
                    <a:pt x="1462116" y="0"/>
                    <a:pt x="298386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50000"/>
                    <a:alpha val="27000"/>
                  </a:schemeClr>
                </a:gs>
                <a:gs pos="26000">
                  <a:schemeClr val="bg1">
                    <a:lumMod val="9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755748" y="1616556"/>
            <a:ext cx="349511" cy="426425"/>
            <a:chOff x="3041619" y="2972599"/>
            <a:chExt cx="466014" cy="568567"/>
          </a:xfrm>
        </p:grpSpPr>
        <p:sp>
          <p:nvSpPr>
            <p:cNvPr id="28" name="椭圆 6"/>
            <p:cNvSpPr/>
            <p:nvPr/>
          </p:nvSpPr>
          <p:spPr bwMode="auto">
            <a:xfrm rot="3152971">
              <a:off x="2999449" y="3032982"/>
              <a:ext cx="568567" cy="447800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6200000" sx="101000" sy="101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6"/>
            <p:cNvSpPr/>
            <p:nvPr/>
          </p:nvSpPr>
          <p:spPr bwMode="auto">
            <a:xfrm rot="3152971">
              <a:off x="3006108" y="3061749"/>
              <a:ext cx="536335" cy="421831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49"/>
            <p:cNvSpPr txBox="1">
              <a:spLocks noChangeArrowheads="1"/>
            </p:cNvSpPr>
            <p:nvPr/>
          </p:nvSpPr>
          <p:spPr bwMode="auto">
            <a:xfrm>
              <a:off x="3041619" y="3104347"/>
              <a:ext cx="435415" cy="408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2320042" y="1616964"/>
            <a:ext cx="2799453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硕士科研</a:t>
            </a:r>
            <a:r>
              <a:rPr lang="zh-CN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经历与成绩</a:t>
            </a:r>
            <a:endParaRPr lang="zh-CN" altLang="en-US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837417" y="2422494"/>
            <a:ext cx="50739" cy="828002"/>
            <a:chOff x="3095778" y="3772003"/>
            <a:chExt cx="67652" cy="1104003"/>
          </a:xfrm>
        </p:grpSpPr>
        <p:sp>
          <p:nvSpPr>
            <p:cNvPr id="33" name="矩形 32"/>
            <p:cNvSpPr/>
            <p:nvPr/>
          </p:nvSpPr>
          <p:spPr bwMode="auto">
            <a:xfrm rot="3152971">
              <a:off x="2549512" y="4321867"/>
              <a:ext cx="1104003" cy="4275"/>
            </a:xfrm>
            <a:prstGeom prst="rect">
              <a:avLst/>
            </a:prstGeom>
            <a:gradFill>
              <a:gsLst>
                <a:gs pos="49628">
                  <a:schemeClr val="tx1">
                    <a:lumMod val="65000"/>
                    <a:lumOff val="35000"/>
                  </a:schemeClr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"/>
            <p:cNvSpPr/>
            <p:nvPr/>
          </p:nvSpPr>
          <p:spPr bwMode="auto">
            <a:xfrm rot="3152971">
              <a:off x="2611057" y="4268787"/>
              <a:ext cx="1037094" cy="67652"/>
            </a:xfrm>
            <a:custGeom>
              <a:avLst/>
              <a:gdLst/>
              <a:ahLst/>
              <a:cxnLst/>
              <a:rect l="l" t="t" r="r" b="b"/>
              <a:pathLst>
                <a:path w="5967726" h="372256">
                  <a:moveTo>
                    <a:pt x="2983863" y="0"/>
                  </a:moveTo>
                  <a:cubicBezTo>
                    <a:pt x="4505610" y="0"/>
                    <a:pt x="5763890" y="161740"/>
                    <a:pt x="5967726" y="372256"/>
                  </a:cubicBezTo>
                  <a:lnTo>
                    <a:pt x="0" y="372256"/>
                  </a:lnTo>
                  <a:cubicBezTo>
                    <a:pt x="203837" y="161740"/>
                    <a:pt x="1462116" y="0"/>
                    <a:pt x="298386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50000"/>
                    <a:alpha val="27000"/>
                  </a:schemeClr>
                </a:gs>
                <a:gs pos="26000">
                  <a:schemeClr val="bg1">
                    <a:lumMod val="9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805184" y="2501046"/>
            <a:ext cx="335850" cy="426425"/>
            <a:chOff x="3059833" y="3876739"/>
            <a:chExt cx="447800" cy="568567"/>
          </a:xfrm>
        </p:grpSpPr>
        <p:sp>
          <p:nvSpPr>
            <p:cNvPr id="36" name="椭圆 6"/>
            <p:cNvSpPr/>
            <p:nvPr/>
          </p:nvSpPr>
          <p:spPr bwMode="auto">
            <a:xfrm rot="3152971">
              <a:off x="2999449" y="3937122"/>
              <a:ext cx="568567" cy="447800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6200000" sx="101000" sy="101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6"/>
            <p:cNvSpPr/>
            <p:nvPr/>
          </p:nvSpPr>
          <p:spPr bwMode="auto">
            <a:xfrm rot="3152971">
              <a:off x="3006107" y="3965890"/>
              <a:ext cx="536336" cy="421831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29"/>
            <p:cNvSpPr txBox="1">
              <a:spLocks noChangeArrowheads="1"/>
            </p:cNvSpPr>
            <p:nvPr/>
          </p:nvSpPr>
          <p:spPr bwMode="auto">
            <a:xfrm>
              <a:off x="3063497" y="4033395"/>
              <a:ext cx="435416" cy="408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2320024" y="2544389"/>
            <a:ext cx="2654372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研究动态与研究计划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41" name="矩形 40"/>
          <p:cNvSpPr/>
          <p:nvPr/>
        </p:nvSpPr>
        <p:spPr>
          <a:xfrm>
            <a:off x="0" y="4846500"/>
            <a:ext cx="9144000" cy="297000"/>
          </a:xfrm>
          <a:prstGeom prst="rect">
            <a:avLst/>
          </a:prstGeom>
          <a:solidFill>
            <a:srgbClr val="18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21" name="组合 20"/>
          <p:cNvGrpSpPr/>
          <p:nvPr/>
        </p:nvGrpSpPr>
        <p:grpSpPr>
          <a:xfrm>
            <a:off x="1837417" y="3360389"/>
            <a:ext cx="50739" cy="828002"/>
            <a:chOff x="3095778" y="3772003"/>
            <a:chExt cx="67652" cy="1104003"/>
          </a:xfrm>
        </p:grpSpPr>
        <p:sp>
          <p:nvSpPr>
            <p:cNvPr id="22" name="矩形 21"/>
            <p:cNvSpPr/>
            <p:nvPr/>
          </p:nvSpPr>
          <p:spPr bwMode="auto">
            <a:xfrm rot="3152971">
              <a:off x="2549512" y="4321867"/>
              <a:ext cx="1104003" cy="4275"/>
            </a:xfrm>
            <a:prstGeom prst="rect">
              <a:avLst/>
            </a:prstGeom>
            <a:gradFill>
              <a:gsLst>
                <a:gs pos="49628">
                  <a:schemeClr val="tx1">
                    <a:lumMod val="65000"/>
                    <a:lumOff val="35000"/>
                  </a:schemeClr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3"/>
            <p:cNvSpPr/>
            <p:nvPr/>
          </p:nvSpPr>
          <p:spPr bwMode="auto">
            <a:xfrm rot="3152971">
              <a:off x="2611057" y="4268787"/>
              <a:ext cx="1037094" cy="67652"/>
            </a:xfrm>
            <a:custGeom>
              <a:avLst/>
              <a:gdLst/>
              <a:ahLst/>
              <a:cxnLst/>
              <a:rect l="l" t="t" r="r" b="b"/>
              <a:pathLst>
                <a:path w="5967726" h="372256">
                  <a:moveTo>
                    <a:pt x="2983863" y="0"/>
                  </a:moveTo>
                  <a:cubicBezTo>
                    <a:pt x="4505610" y="0"/>
                    <a:pt x="5763890" y="161740"/>
                    <a:pt x="5967726" y="372256"/>
                  </a:cubicBezTo>
                  <a:lnTo>
                    <a:pt x="0" y="372256"/>
                  </a:lnTo>
                  <a:cubicBezTo>
                    <a:pt x="203837" y="161740"/>
                    <a:pt x="1462116" y="0"/>
                    <a:pt x="298386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50000"/>
                    <a:alpha val="27000"/>
                  </a:schemeClr>
                </a:gs>
                <a:gs pos="26000">
                  <a:schemeClr val="bg1">
                    <a:lumMod val="9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805184" y="3438941"/>
            <a:ext cx="335850" cy="426425"/>
            <a:chOff x="3059833" y="3876739"/>
            <a:chExt cx="447800" cy="568567"/>
          </a:xfrm>
        </p:grpSpPr>
        <p:sp>
          <p:nvSpPr>
            <p:cNvPr id="43" name="椭圆 6"/>
            <p:cNvSpPr/>
            <p:nvPr/>
          </p:nvSpPr>
          <p:spPr bwMode="auto">
            <a:xfrm rot="3152971">
              <a:off x="2999449" y="3937122"/>
              <a:ext cx="568567" cy="447800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6200000" sx="101000" sy="101000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6"/>
            <p:cNvSpPr/>
            <p:nvPr/>
          </p:nvSpPr>
          <p:spPr bwMode="auto">
            <a:xfrm rot="3152971">
              <a:off x="3006107" y="3965890"/>
              <a:ext cx="536336" cy="421831"/>
            </a:xfrm>
            <a:custGeom>
              <a:avLst/>
              <a:gdLst/>
              <a:ahLst/>
              <a:cxnLst/>
              <a:rect l="l" t="t" r="r" b="b"/>
              <a:pathLst>
                <a:path w="2448272" h="1925181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cubicBezTo>
                    <a:pt x="2448272" y="1485100"/>
                    <a:pt x="2366613" y="1726991"/>
                    <a:pt x="2226782" y="1925181"/>
                  </a:cubicBezTo>
                  <a:lnTo>
                    <a:pt x="221490" y="1925181"/>
                  </a:lnTo>
                  <a:cubicBezTo>
                    <a:pt x="81659" y="1726991"/>
                    <a:pt x="0" y="1485100"/>
                    <a:pt x="0" y="1224136"/>
                  </a:cubicBez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29"/>
            <p:cNvSpPr txBox="1">
              <a:spLocks noChangeArrowheads="1"/>
            </p:cNvSpPr>
            <p:nvPr/>
          </p:nvSpPr>
          <p:spPr bwMode="auto">
            <a:xfrm>
              <a:off x="3063497" y="4033395"/>
              <a:ext cx="435416" cy="408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2320024" y="3482284"/>
            <a:ext cx="2654372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762635" y="223520"/>
            <a:ext cx="295148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3152140"/>
            <a:ext cx="3152775" cy="1900555"/>
          </a:xfrm>
          <a:prstGeom prst="rect">
            <a:avLst/>
          </a:prstGeom>
        </p:spPr>
      </p:pic>
      <p:pic>
        <p:nvPicPr>
          <p:cNvPr id="4" name="图片 3" descr="multi_agents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0" y="3152140"/>
            <a:ext cx="3378200" cy="1900555"/>
          </a:xfrm>
          <a:prstGeom prst="rect">
            <a:avLst/>
          </a:prstGeom>
        </p:spPr>
      </p:pic>
      <p:pic>
        <p:nvPicPr>
          <p:cNvPr id="6" name="图片 5" descr="UAV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85" y="890905"/>
            <a:ext cx="3718560" cy="2113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762635" y="223520"/>
            <a:ext cx="479234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基于博弈理论的机器博弈研究现状与动态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63800" y="993775"/>
            <a:ext cx="2884170" cy="527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63165" y="1103630"/>
            <a:ext cx="2968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CFR</a:t>
            </a:r>
            <a:r>
              <a:rPr lang="en-US" altLang="zh-CN" sz="1000"/>
              <a:t>(Counterfactual Regret Minimization)</a:t>
            </a:r>
            <a:endParaRPr lang="en-US" altLang="zh-CN" sz="1000"/>
          </a:p>
        </p:txBody>
      </p:sp>
      <p:pic>
        <p:nvPicPr>
          <p:cNvPr id="11" name="图片 10" descr="Nash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848995"/>
            <a:ext cx="2068830" cy="156337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 rot="5400000">
            <a:off x="3691255" y="1671320"/>
            <a:ext cx="376555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63165" y="1897380"/>
            <a:ext cx="2885440" cy="527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95220" y="2007870"/>
            <a:ext cx="2968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</a:t>
            </a:r>
            <a:r>
              <a:rPr lang="en-US" altLang="zh-CN" sz="1200"/>
              <a:t>Monte-CarloCFR</a:t>
            </a:r>
            <a:r>
              <a:rPr lang="zh-CN" altLang="en-US" sz="1200"/>
              <a:t>，</a:t>
            </a:r>
            <a:r>
              <a:rPr lang="en-US" altLang="zh-CN" sz="1200"/>
              <a:t>CFR+</a:t>
            </a:r>
            <a:r>
              <a:rPr lang="zh-CN" altLang="en-US" sz="1200"/>
              <a:t>，</a:t>
            </a:r>
            <a:r>
              <a:rPr lang="en-US" altLang="zh-CN" sz="1200"/>
              <a:t>pruned CFR</a:t>
            </a:r>
            <a:endParaRPr lang="en-US" altLang="zh-CN" sz="1200"/>
          </a:p>
        </p:txBody>
      </p:sp>
      <p:sp>
        <p:nvSpPr>
          <p:cNvPr id="15" name="右箭头 14"/>
          <p:cNvSpPr/>
          <p:nvPr/>
        </p:nvSpPr>
        <p:spPr>
          <a:xfrm rot="5400000">
            <a:off x="3691255" y="2574925"/>
            <a:ext cx="376555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63165" y="2800985"/>
            <a:ext cx="2886075" cy="527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62530" y="2911475"/>
            <a:ext cx="38315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DeepStack</a:t>
            </a:r>
            <a:r>
              <a:rPr lang="en-US" altLang="zh-CN" sz="1000"/>
              <a:t>(CFR + subgame + Deeplearning)</a:t>
            </a:r>
            <a:endParaRPr lang="en-US" altLang="zh-CN" sz="1000"/>
          </a:p>
        </p:txBody>
      </p:sp>
      <p:sp>
        <p:nvSpPr>
          <p:cNvPr id="18" name="右箭头 17"/>
          <p:cNvSpPr/>
          <p:nvPr/>
        </p:nvSpPr>
        <p:spPr>
          <a:xfrm rot="5400000">
            <a:off x="3691255" y="3478530"/>
            <a:ext cx="376555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36495" y="3704590"/>
            <a:ext cx="2886075" cy="984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463800" y="3814445"/>
            <a:ext cx="2858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Libratus</a:t>
            </a:r>
            <a:r>
              <a:rPr lang="en-US" altLang="zh-CN" sz="1000"/>
              <a:t>(safe-nested subgame solving);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 </a:t>
            </a:r>
            <a:r>
              <a:rPr lang="en-US" altLang="zh-CN" sz="1400"/>
              <a:t>Pluribus</a:t>
            </a:r>
            <a:r>
              <a:rPr lang="en-US" altLang="zh-CN" sz="1000"/>
              <a:t>(MCCFR + subgame + Heuristically Search)</a:t>
            </a:r>
            <a:endParaRPr lang="zh-CN" altLang="en-US" sz="10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980" y="2007870"/>
            <a:ext cx="3344545" cy="1917700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5349240" y="3062605"/>
            <a:ext cx="422910" cy="75565"/>
          </a:xfrm>
          <a:prstGeom prst="rightArrow">
            <a:avLst/>
          </a:prstGeom>
          <a:solidFill>
            <a:srgbClr val="FF0000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sp>
        <p:nvSpPr>
          <p:cNvPr id="4" name="文本框 21"/>
          <p:cNvSpPr txBox="1"/>
          <p:nvPr/>
        </p:nvSpPr>
        <p:spPr>
          <a:xfrm>
            <a:off x="762635" y="223520"/>
            <a:ext cx="479234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多智能体强化学习的研究现状与动态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762635" y="878840"/>
          <a:ext cx="291592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470"/>
                <a:gridCol w="194945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基于值函数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1992</a:t>
                      </a:r>
                      <a:r>
                        <a:rPr lang="zh-CN" altLang="en-US"/>
                        <a:t>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Q-learning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2013</a:t>
                      </a:r>
                      <a:r>
                        <a:rPr lang="zh-CN" altLang="en-US"/>
                        <a:t>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DQN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2016</a:t>
                      </a:r>
                      <a:r>
                        <a:rPr lang="zh-CN" altLang="en-US"/>
                        <a:t>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Double DQN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2017</a:t>
                      </a:r>
                      <a:r>
                        <a:rPr lang="zh-CN" altLang="en-US"/>
                        <a:t>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NAF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/>
        </p:nvGraphicFramePr>
        <p:xfrm>
          <a:off x="3962400" y="878840"/>
          <a:ext cx="455930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3293745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基于策略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1992</a:t>
                      </a:r>
                      <a:r>
                        <a:rPr lang="zh-CN" altLang="en-US"/>
                        <a:t>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Policy gradient (PG)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2014</a:t>
                      </a:r>
                      <a:r>
                        <a:rPr lang="zh-CN" altLang="en-US"/>
                        <a:t>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Deterministic PG (DPG)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2016</a:t>
                      </a:r>
                      <a:r>
                        <a:rPr lang="zh-CN" altLang="en-US"/>
                        <a:t>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Deep DPG </a:t>
                      </a:r>
                      <a:r>
                        <a:rPr lang="en-US" altLang="zh-CN" sz="1350">
                          <a:sym typeface="+mn-ea"/>
                        </a:rPr>
                        <a:t>(DDPG)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2017</a:t>
                      </a:r>
                      <a:r>
                        <a:rPr lang="zh-CN" altLang="en-US"/>
                        <a:t>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Trust Region Policy Optimization(TRPO)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2018</a:t>
                      </a:r>
                      <a:r>
                        <a:rPr lang="zh-CN" altLang="en-US"/>
                        <a:t>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Proximal </a:t>
                      </a:r>
                      <a:r>
                        <a:rPr lang="en-US" altLang="zh-CN" sz="1350">
                          <a:sym typeface="+mn-ea"/>
                        </a:rPr>
                        <a:t>Policy Optimization (PPO)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762635" y="4192905"/>
            <a:ext cx="8645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平均场博弈</a:t>
            </a:r>
            <a:r>
              <a:rPr lang="en-US" altLang="zh-CN"/>
              <a:t>(MFG)+ DRL    </a:t>
            </a:r>
            <a:r>
              <a:rPr lang="zh-CN" altLang="en-US">
                <a:sym typeface="+mn-ea"/>
              </a:rPr>
              <a:t>蚁群算法</a:t>
            </a:r>
            <a:r>
              <a:rPr lang="en-US" altLang="zh-CN">
                <a:sym typeface="+mn-ea"/>
              </a:rPr>
              <a:t> + DRL</a:t>
            </a:r>
            <a:r>
              <a:rPr lang="en-US" altLang="zh-CN"/>
              <a:t>   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62635" y="3494405"/>
            <a:ext cx="6680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Actor-Critic algorithm(AC, A3C)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sp>
        <p:nvSpPr>
          <p:cNvPr id="4" name="文本框 21"/>
          <p:cNvSpPr txBox="1"/>
          <p:nvPr/>
        </p:nvSpPr>
        <p:spPr>
          <a:xfrm>
            <a:off x="762635" y="223520"/>
            <a:ext cx="479234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研究计划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b8b364be-8690-4e23-87ef-0b6949f270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29625" y="1037590"/>
            <a:ext cx="6381899" cy="2311632"/>
            <a:chOff x="1928944" y="2202498"/>
            <a:chExt cx="8292291" cy="3003958"/>
          </a:xfrm>
        </p:grpSpPr>
        <p:grpSp>
          <p:nvGrpSpPr>
            <p:cNvPr id="72" name="ïsľiďê"/>
            <p:cNvGrpSpPr/>
            <p:nvPr/>
          </p:nvGrpSpPr>
          <p:grpSpPr>
            <a:xfrm flipV="1">
              <a:off x="8148228" y="3104964"/>
              <a:ext cx="2073007" cy="998224"/>
              <a:chOff x="8030808" y="2996952"/>
              <a:chExt cx="2073007" cy="998224"/>
            </a:xfrm>
          </p:grpSpPr>
          <p:grpSp>
            <p:nvGrpSpPr>
              <p:cNvPr id="73" name="îşliḓê"/>
              <p:cNvGrpSpPr/>
              <p:nvPr/>
            </p:nvGrpSpPr>
            <p:grpSpPr>
              <a:xfrm>
                <a:off x="8030808" y="3331042"/>
                <a:ext cx="2073007" cy="664134"/>
                <a:chOff x="6470247" y="2038350"/>
                <a:chExt cx="1898126" cy="608107"/>
              </a:xfrm>
            </p:grpSpPr>
            <p:sp>
              <p:nvSpPr>
                <p:cNvPr id="74" name="îšļídê"/>
                <p:cNvSpPr/>
                <p:nvPr/>
              </p:nvSpPr>
              <p:spPr>
                <a:xfrm rot="10800000" flipH="1">
                  <a:off x="7419524" y="2038350"/>
                  <a:ext cx="948849" cy="608107"/>
                </a:xfrm>
                <a:custGeom>
                  <a:avLst/>
                  <a:gdLst>
                    <a:gd name="connsiteX0" fmla="*/ 353590 w 948849"/>
                    <a:gd name="connsiteY0" fmla="*/ 608107 h 608107"/>
                    <a:gd name="connsiteX1" fmla="*/ 450361 w 948849"/>
                    <a:gd name="connsiteY1" fmla="*/ 608107 h 608107"/>
                    <a:gd name="connsiteX2" fmla="*/ 609165 w 948849"/>
                    <a:gd name="connsiteY2" fmla="*/ 608107 h 608107"/>
                    <a:gd name="connsiteX3" fmla="*/ 948849 w 948849"/>
                    <a:gd name="connsiteY3" fmla="*/ 608107 h 608107"/>
                    <a:gd name="connsiteX4" fmla="*/ 948849 w 948849"/>
                    <a:gd name="connsiteY4" fmla="*/ 351468 h 608107"/>
                    <a:gd name="connsiteX5" fmla="*/ 550556 w 948849"/>
                    <a:gd name="connsiteY5" fmla="*/ 351468 h 608107"/>
                    <a:gd name="connsiteX6" fmla="*/ 505310 w 948849"/>
                    <a:gd name="connsiteY6" fmla="*/ 268109 h 608107"/>
                    <a:gd name="connsiteX7" fmla="*/ 1058 w 948849"/>
                    <a:gd name="connsiteY7" fmla="*/ 0 h 608107"/>
                    <a:gd name="connsiteX8" fmla="*/ 0 w 948849"/>
                    <a:gd name="connsiteY8" fmla="*/ 54 h 608107"/>
                    <a:gd name="connsiteX9" fmla="*/ 0 w 948849"/>
                    <a:gd name="connsiteY9" fmla="*/ 255682 h 608107"/>
                    <a:gd name="connsiteX10" fmla="*/ 1058 w 948849"/>
                    <a:gd name="connsiteY10" fmla="*/ 255575 h 608107"/>
                    <a:gd name="connsiteX11" fmla="*/ 353590 w 948849"/>
                    <a:gd name="connsiteY11" fmla="*/ 608107 h 60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48849" h="608107">
                      <a:moveTo>
                        <a:pt x="353590" y="608107"/>
                      </a:moveTo>
                      <a:lnTo>
                        <a:pt x="450361" y="608107"/>
                      </a:lnTo>
                      <a:lnTo>
                        <a:pt x="609165" y="608107"/>
                      </a:lnTo>
                      <a:lnTo>
                        <a:pt x="948849" y="608107"/>
                      </a:lnTo>
                      <a:lnTo>
                        <a:pt x="948849" y="351468"/>
                      </a:lnTo>
                      <a:lnTo>
                        <a:pt x="550556" y="351468"/>
                      </a:lnTo>
                      <a:lnTo>
                        <a:pt x="505310" y="268109"/>
                      </a:lnTo>
                      <a:cubicBezTo>
                        <a:pt x="396029" y="106351"/>
                        <a:pt x="210963" y="0"/>
                        <a:pt x="1058" y="0"/>
                      </a:cubicBezTo>
                      <a:lnTo>
                        <a:pt x="0" y="54"/>
                      </a:lnTo>
                      <a:lnTo>
                        <a:pt x="0" y="255682"/>
                      </a:lnTo>
                      <a:lnTo>
                        <a:pt x="1058" y="255575"/>
                      </a:lnTo>
                      <a:cubicBezTo>
                        <a:pt x="195756" y="255575"/>
                        <a:pt x="353590" y="413409"/>
                        <a:pt x="353590" y="608107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5" name="îsḷíďe"/>
                <p:cNvSpPr/>
                <p:nvPr/>
              </p:nvSpPr>
              <p:spPr>
                <a:xfrm rot="10800000">
                  <a:off x="6470247" y="2038350"/>
                  <a:ext cx="948849" cy="608107"/>
                </a:xfrm>
                <a:custGeom>
                  <a:avLst/>
                  <a:gdLst>
                    <a:gd name="connsiteX0" fmla="*/ 948849 w 948849"/>
                    <a:gd name="connsiteY0" fmla="*/ 608107 h 608107"/>
                    <a:gd name="connsiteX1" fmla="*/ 609165 w 948849"/>
                    <a:gd name="connsiteY1" fmla="*/ 608107 h 608107"/>
                    <a:gd name="connsiteX2" fmla="*/ 450361 w 948849"/>
                    <a:gd name="connsiteY2" fmla="*/ 608107 h 608107"/>
                    <a:gd name="connsiteX3" fmla="*/ 353590 w 948849"/>
                    <a:gd name="connsiteY3" fmla="*/ 608107 h 608107"/>
                    <a:gd name="connsiteX4" fmla="*/ 1057 w 948849"/>
                    <a:gd name="connsiteY4" fmla="*/ 255575 h 608107"/>
                    <a:gd name="connsiteX5" fmla="*/ 0 w 948849"/>
                    <a:gd name="connsiteY5" fmla="*/ 255682 h 608107"/>
                    <a:gd name="connsiteX6" fmla="*/ 0 w 948849"/>
                    <a:gd name="connsiteY6" fmla="*/ 53 h 608107"/>
                    <a:gd name="connsiteX7" fmla="*/ 1057 w 948849"/>
                    <a:gd name="connsiteY7" fmla="*/ 0 h 608107"/>
                    <a:gd name="connsiteX8" fmla="*/ 505310 w 948849"/>
                    <a:gd name="connsiteY8" fmla="*/ 268109 h 608107"/>
                    <a:gd name="connsiteX9" fmla="*/ 550556 w 948849"/>
                    <a:gd name="connsiteY9" fmla="*/ 351468 h 608107"/>
                    <a:gd name="connsiteX10" fmla="*/ 948849 w 948849"/>
                    <a:gd name="connsiteY10" fmla="*/ 351468 h 60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48849" h="608107">
                      <a:moveTo>
                        <a:pt x="948849" y="608107"/>
                      </a:moveTo>
                      <a:lnTo>
                        <a:pt x="609165" y="608107"/>
                      </a:lnTo>
                      <a:lnTo>
                        <a:pt x="450361" y="608107"/>
                      </a:lnTo>
                      <a:lnTo>
                        <a:pt x="353590" y="608107"/>
                      </a:lnTo>
                      <a:cubicBezTo>
                        <a:pt x="353590" y="413409"/>
                        <a:pt x="195756" y="255575"/>
                        <a:pt x="1057" y="255575"/>
                      </a:cubicBezTo>
                      <a:lnTo>
                        <a:pt x="0" y="255682"/>
                      </a:lnTo>
                      <a:lnTo>
                        <a:pt x="0" y="53"/>
                      </a:lnTo>
                      <a:lnTo>
                        <a:pt x="1057" y="0"/>
                      </a:lnTo>
                      <a:cubicBezTo>
                        <a:pt x="210963" y="0"/>
                        <a:pt x="396028" y="106351"/>
                        <a:pt x="505310" y="268109"/>
                      </a:cubicBezTo>
                      <a:lnTo>
                        <a:pt x="550556" y="351468"/>
                      </a:lnTo>
                      <a:lnTo>
                        <a:pt x="948849" y="3514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</p:grpSp>
          <p:sp>
            <p:nvSpPr>
              <p:cNvPr id="76" name="i$ľîďê"/>
              <p:cNvSpPr/>
              <p:nvPr/>
            </p:nvSpPr>
            <p:spPr>
              <a:xfrm>
                <a:off x="8733220" y="2996952"/>
                <a:ext cx="668179" cy="66817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77" name="íṩ1îďè"/>
            <p:cNvGrpSpPr/>
            <p:nvPr/>
          </p:nvGrpSpPr>
          <p:grpSpPr>
            <a:xfrm>
              <a:off x="1928944" y="3162682"/>
              <a:ext cx="2073004" cy="998224"/>
              <a:chOff x="1811524" y="2996952"/>
              <a:chExt cx="2073004" cy="998224"/>
            </a:xfrm>
          </p:grpSpPr>
          <p:grpSp>
            <p:nvGrpSpPr>
              <p:cNvPr id="78" name="íşḷíḓé"/>
              <p:cNvGrpSpPr/>
              <p:nvPr/>
            </p:nvGrpSpPr>
            <p:grpSpPr>
              <a:xfrm>
                <a:off x="1811524" y="3331042"/>
                <a:ext cx="2073004" cy="664134"/>
                <a:chOff x="775627" y="2038350"/>
                <a:chExt cx="1898125" cy="608107"/>
              </a:xfrm>
            </p:grpSpPr>
            <p:sp>
              <p:nvSpPr>
                <p:cNvPr id="79" name="iṥḷíḋê"/>
                <p:cNvSpPr/>
                <p:nvPr/>
              </p:nvSpPr>
              <p:spPr>
                <a:xfrm rot="10800000" flipH="1">
                  <a:off x="1724903" y="2038350"/>
                  <a:ext cx="948849" cy="608107"/>
                </a:xfrm>
                <a:custGeom>
                  <a:avLst/>
                  <a:gdLst>
                    <a:gd name="connsiteX0" fmla="*/ 353590 w 948849"/>
                    <a:gd name="connsiteY0" fmla="*/ 608107 h 608107"/>
                    <a:gd name="connsiteX1" fmla="*/ 450361 w 948849"/>
                    <a:gd name="connsiteY1" fmla="*/ 608107 h 608107"/>
                    <a:gd name="connsiteX2" fmla="*/ 609165 w 948849"/>
                    <a:gd name="connsiteY2" fmla="*/ 608107 h 608107"/>
                    <a:gd name="connsiteX3" fmla="*/ 948849 w 948849"/>
                    <a:gd name="connsiteY3" fmla="*/ 608107 h 608107"/>
                    <a:gd name="connsiteX4" fmla="*/ 948849 w 948849"/>
                    <a:gd name="connsiteY4" fmla="*/ 351468 h 608107"/>
                    <a:gd name="connsiteX5" fmla="*/ 550556 w 948849"/>
                    <a:gd name="connsiteY5" fmla="*/ 351468 h 608107"/>
                    <a:gd name="connsiteX6" fmla="*/ 505310 w 948849"/>
                    <a:gd name="connsiteY6" fmla="*/ 268109 h 608107"/>
                    <a:gd name="connsiteX7" fmla="*/ 1058 w 948849"/>
                    <a:gd name="connsiteY7" fmla="*/ 0 h 608107"/>
                    <a:gd name="connsiteX8" fmla="*/ 0 w 948849"/>
                    <a:gd name="connsiteY8" fmla="*/ 54 h 608107"/>
                    <a:gd name="connsiteX9" fmla="*/ 0 w 948849"/>
                    <a:gd name="connsiteY9" fmla="*/ 255682 h 608107"/>
                    <a:gd name="connsiteX10" fmla="*/ 1058 w 948849"/>
                    <a:gd name="connsiteY10" fmla="*/ 255575 h 608107"/>
                    <a:gd name="connsiteX11" fmla="*/ 353590 w 948849"/>
                    <a:gd name="connsiteY11" fmla="*/ 608107 h 60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48849" h="608107">
                      <a:moveTo>
                        <a:pt x="353590" y="608107"/>
                      </a:moveTo>
                      <a:lnTo>
                        <a:pt x="450361" y="608107"/>
                      </a:lnTo>
                      <a:lnTo>
                        <a:pt x="609165" y="608107"/>
                      </a:lnTo>
                      <a:lnTo>
                        <a:pt x="948849" y="608107"/>
                      </a:lnTo>
                      <a:lnTo>
                        <a:pt x="948849" y="351468"/>
                      </a:lnTo>
                      <a:lnTo>
                        <a:pt x="550556" y="351468"/>
                      </a:lnTo>
                      <a:lnTo>
                        <a:pt x="505310" y="268109"/>
                      </a:lnTo>
                      <a:cubicBezTo>
                        <a:pt x="396029" y="106351"/>
                        <a:pt x="210963" y="0"/>
                        <a:pt x="1058" y="0"/>
                      </a:cubicBezTo>
                      <a:lnTo>
                        <a:pt x="0" y="54"/>
                      </a:lnTo>
                      <a:lnTo>
                        <a:pt x="0" y="255682"/>
                      </a:lnTo>
                      <a:lnTo>
                        <a:pt x="1058" y="255575"/>
                      </a:lnTo>
                      <a:cubicBezTo>
                        <a:pt x="195756" y="255575"/>
                        <a:pt x="353590" y="413409"/>
                        <a:pt x="353590" y="60810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80" name="ïşľíḑè"/>
                <p:cNvSpPr/>
                <p:nvPr/>
              </p:nvSpPr>
              <p:spPr>
                <a:xfrm rot="10800000">
                  <a:off x="775627" y="2038350"/>
                  <a:ext cx="948849" cy="608107"/>
                </a:xfrm>
                <a:custGeom>
                  <a:avLst/>
                  <a:gdLst>
                    <a:gd name="connsiteX0" fmla="*/ 948849 w 948849"/>
                    <a:gd name="connsiteY0" fmla="*/ 608107 h 608107"/>
                    <a:gd name="connsiteX1" fmla="*/ 609165 w 948849"/>
                    <a:gd name="connsiteY1" fmla="*/ 608107 h 608107"/>
                    <a:gd name="connsiteX2" fmla="*/ 450361 w 948849"/>
                    <a:gd name="connsiteY2" fmla="*/ 608107 h 608107"/>
                    <a:gd name="connsiteX3" fmla="*/ 353590 w 948849"/>
                    <a:gd name="connsiteY3" fmla="*/ 608107 h 608107"/>
                    <a:gd name="connsiteX4" fmla="*/ 1058 w 948849"/>
                    <a:gd name="connsiteY4" fmla="*/ 255575 h 608107"/>
                    <a:gd name="connsiteX5" fmla="*/ 0 w 948849"/>
                    <a:gd name="connsiteY5" fmla="*/ 255682 h 608107"/>
                    <a:gd name="connsiteX6" fmla="*/ 0 w 948849"/>
                    <a:gd name="connsiteY6" fmla="*/ 53 h 608107"/>
                    <a:gd name="connsiteX7" fmla="*/ 1058 w 948849"/>
                    <a:gd name="connsiteY7" fmla="*/ 0 h 608107"/>
                    <a:gd name="connsiteX8" fmla="*/ 505310 w 948849"/>
                    <a:gd name="connsiteY8" fmla="*/ 268109 h 608107"/>
                    <a:gd name="connsiteX9" fmla="*/ 550556 w 948849"/>
                    <a:gd name="connsiteY9" fmla="*/ 351468 h 608107"/>
                    <a:gd name="connsiteX10" fmla="*/ 948849 w 948849"/>
                    <a:gd name="connsiteY10" fmla="*/ 351468 h 60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48849" h="608107">
                      <a:moveTo>
                        <a:pt x="948849" y="608107"/>
                      </a:moveTo>
                      <a:lnTo>
                        <a:pt x="609165" y="608107"/>
                      </a:lnTo>
                      <a:lnTo>
                        <a:pt x="450361" y="608107"/>
                      </a:lnTo>
                      <a:lnTo>
                        <a:pt x="353590" y="608107"/>
                      </a:lnTo>
                      <a:cubicBezTo>
                        <a:pt x="353590" y="413409"/>
                        <a:pt x="195756" y="255575"/>
                        <a:pt x="1058" y="255575"/>
                      </a:cubicBezTo>
                      <a:lnTo>
                        <a:pt x="0" y="255682"/>
                      </a:lnTo>
                      <a:lnTo>
                        <a:pt x="0" y="53"/>
                      </a:lnTo>
                      <a:lnTo>
                        <a:pt x="1058" y="0"/>
                      </a:lnTo>
                      <a:cubicBezTo>
                        <a:pt x="210963" y="0"/>
                        <a:pt x="396028" y="106351"/>
                        <a:pt x="505310" y="268109"/>
                      </a:cubicBezTo>
                      <a:lnTo>
                        <a:pt x="550556" y="351468"/>
                      </a:lnTo>
                      <a:lnTo>
                        <a:pt x="948849" y="3514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</p:grpSp>
          <p:sp>
            <p:nvSpPr>
              <p:cNvPr id="81" name="íSḻîḓê"/>
              <p:cNvSpPr/>
              <p:nvPr/>
            </p:nvSpPr>
            <p:spPr>
              <a:xfrm>
                <a:off x="2513936" y="2996952"/>
                <a:ext cx="668179" cy="6681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82" name="îṥḷîḋè"/>
            <p:cNvGrpSpPr/>
            <p:nvPr/>
          </p:nvGrpSpPr>
          <p:grpSpPr>
            <a:xfrm flipV="1">
              <a:off x="4004691" y="3104679"/>
              <a:ext cx="2073004" cy="998224"/>
              <a:chOff x="3885704" y="2996952"/>
              <a:chExt cx="2073004" cy="998224"/>
            </a:xfrm>
          </p:grpSpPr>
          <p:grpSp>
            <p:nvGrpSpPr>
              <p:cNvPr id="83" name="ïṡḷiḋe"/>
              <p:cNvGrpSpPr/>
              <p:nvPr/>
            </p:nvGrpSpPr>
            <p:grpSpPr>
              <a:xfrm>
                <a:off x="3885704" y="3331042"/>
                <a:ext cx="2073004" cy="664134"/>
                <a:chOff x="2674830" y="2038350"/>
                <a:chExt cx="1898125" cy="608107"/>
              </a:xfrm>
            </p:grpSpPr>
            <p:sp>
              <p:nvSpPr>
                <p:cNvPr id="84" name="iş1iďê"/>
                <p:cNvSpPr/>
                <p:nvPr/>
              </p:nvSpPr>
              <p:spPr>
                <a:xfrm rot="10800000" flipH="1">
                  <a:off x="3624106" y="2038350"/>
                  <a:ext cx="948849" cy="608107"/>
                </a:xfrm>
                <a:custGeom>
                  <a:avLst/>
                  <a:gdLst>
                    <a:gd name="connsiteX0" fmla="*/ 353590 w 948849"/>
                    <a:gd name="connsiteY0" fmla="*/ 608107 h 608107"/>
                    <a:gd name="connsiteX1" fmla="*/ 450361 w 948849"/>
                    <a:gd name="connsiteY1" fmla="*/ 608107 h 608107"/>
                    <a:gd name="connsiteX2" fmla="*/ 609165 w 948849"/>
                    <a:gd name="connsiteY2" fmla="*/ 608107 h 608107"/>
                    <a:gd name="connsiteX3" fmla="*/ 948849 w 948849"/>
                    <a:gd name="connsiteY3" fmla="*/ 608107 h 608107"/>
                    <a:gd name="connsiteX4" fmla="*/ 948849 w 948849"/>
                    <a:gd name="connsiteY4" fmla="*/ 351468 h 608107"/>
                    <a:gd name="connsiteX5" fmla="*/ 550556 w 948849"/>
                    <a:gd name="connsiteY5" fmla="*/ 351468 h 608107"/>
                    <a:gd name="connsiteX6" fmla="*/ 505310 w 948849"/>
                    <a:gd name="connsiteY6" fmla="*/ 268109 h 608107"/>
                    <a:gd name="connsiteX7" fmla="*/ 1058 w 948849"/>
                    <a:gd name="connsiteY7" fmla="*/ 0 h 608107"/>
                    <a:gd name="connsiteX8" fmla="*/ 0 w 948849"/>
                    <a:gd name="connsiteY8" fmla="*/ 54 h 608107"/>
                    <a:gd name="connsiteX9" fmla="*/ 0 w 948849"/>
                    <a:gd name="connsiteY9" fmla="*/ 255682 h 608107"/>
                    <a:gd name="connsiteX10" fmla="*/ 1058 w 948849"/>
                    <a:gd name="connsiteY10" fmla="*/ 255575 h 608107"/>
                    <a:gd name="connsiteX11" fmla="*/ 353590 w 948849"/>
                    <a:gd name="connsiteY11" fmla="*/ 608107 h 60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48849" h="608107">
                      <a:moveTo>
                        <a:pt x="353590" y="608107"/>
                      </a:moveTo>
                      <a:lnTo>
                        <a:pt x="450361" y="608107"/>
                      </a:lnTo>
                      <a:lnTo>
                        <a:pt x="609165" y="608107"/>
                      </a:lnTo>
                      <a:lnTo>
                        <a:pt x="948849" y="608107"/>
                      </a:lnTo>
                      <a:lnTo>
                        <a:pt x="948849" y="351468"/>
                      </a:lnTo>
                      <a:lnTo>
                        <a:pt x="550556" y="351468"/>
                      </a:lnTo>
                      <a:lnTo>
                        <a:pt x="505310" y="268109"/>
                      </a:lnTo>
                      <a:cubicBezTo>
                        <a:pt x="396029" y="106351"/>
                        <a:pt x="210963" y="0"/>
                        <a:pt x="1058" y="0"/>
                      </a:cubicBezTo>
                      <a:lnTo>
                        <a:pt x="0" y="54"/>
                      </a:lnTo>
                      <a:lnTo>
                        <a:pt x="0" y="255682"/>
                      </a:lnTo>
                      <a:lnTo>
                        <a:pt x="1058" y="255575"/>
                      </a:lnTo>
                      <a:cubicBezTo>
                        <a:pt x="195756" y="255575"/>
                        <a:pt x="353590" y="413409"/>
                        <a:pt x="353590" y="6081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85" name="îšḷiďê"/>
                <p:cNvSpPr/>
                <p:nvPr/>
              </p:nvSpPr>
              <p:spPr>
                <a:xfrm rot="10800000">
                  <a:off x="2674830" y="2038350"/>
                  <a:ext cx="948849" cy="608107"/>
                </a:xfrm>
                <a:custGeom>
                  <a:avLst/>
                  <a:gdLst>
                    <a:gd name="connsiteX0" fmla="*/ 948849 w 948849"/>
                    <a:gd name="connsiteY0" fmla="*/ 608107 h 608107"/>
                    <a:gd name="connsiteX1" fmla="*/ 609165 w 948849"/>
                    <a:gd name="connsiteY1" fmla="*/ 608107 h 608107"/>
                    <a:gd name="connsiteX2" fmla="*/ 450361 w 948849"/>
                    <a:gd name="connsiteY2" fmla="*/ 608107 h 608107"/>
                    <a:gd name="connsiteX3" fmla="*/ 353590 w 948849"/>
                    <a:gd name="connsiteY3" fmla="*/ 608107 h 608107"/>
                    <a:gd name="connsiteX4" fmla="*/ 1057 w 948849"/>
                    <a:gd name="connsiteY4" fmla="*/ 255575 h 608107"/>
                    <a:gd name="connsiteX5" fmla="*/ 0 w 948849"/>
                    <a:gd name="connsiteY5" fmla="*/ 255682 h 608107"/>
                    <a:gd name="connsiteX6" fmla="*/ 0 w 948849"/>
                    <a:gd name="connsiteY6" fmla="*/ 53 h 608107"/>
                    <a:gd name="connsiteX7" fmla="*/ 1057 w 948849"/>
                    <a:gd name="connsiteY7" fmla="*/ 0 h 608107"/>
                    <a:gd name="connsiteX8" fmla="*/ 505310 w 948849"/>
                    <a:gd name="connsiteY8" fmla="*/ 268109 h 608107"/>
                    <a:gd name="connsiteX9" fmla="*/ 550556 w 948849"/>
                    <a:gd name="connsiteY9" fmla="*/ 351468 h 608107"/>
                    <a:gd name="connsiteX10" fmla="*/ 948849 w 948849"/>
                    <a:gd name="connsiteY10" fmla="*/ 351468 h 60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48849" h="608107">
                      <a:moveTo>
                        <a:pt x="948849" y="608107"/>
                      </a:moveTo>
                      <a:lnTo>
                        <a:pt x="609165" y="608107"/>
                      </a:lnTo>
                      <a:lnTo>
                        <a:pt x="450361" y="608107"/>
                      </a:lnTo>
                      <a:lnTo>
                        <a:pt x="353590" y="608107"/>
                      </a:lnTo>
                      <a:cubicBezTo>
                        <a:pt x="353590" y="413409"/>
                        <a:pt x="195756" y="255575"/>
                        <a:pt x="1057" y="255575"/>
                      </a:cubicBezTo>
                      <a:lnTo>
                        <a:pt x="0" y="255682"/>
                      </a:lnTo>
                      <a:lnTo>
                        <a:pt x="0" y="53"/>
                      </a:lnTo>
                      <a:lnTo>
                        <a:pt x="1057" y="0"/>
                      </a:lnTo>
                      <a:cubicBezTo>
                        <a:pt x="210963" y="0"/>
                        <a:pt x="396028" y="106351"/>
                        <a:pt x="505310" y="268109"/>
                      </a:cubicBezTo>
                      <a:lnTo>
                        <a:pt x="550556" y="351468"/>
                      </a:lnTo>
                      <a:lnTo>
                        <a:pt x="948849" y="3514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</p:grpSp>
          <p:sp>
            <p:nvSpPr>
              <p:cNvPr id="86" name="ïṩlídé"/>
              <p:cNvSpPr/>
              <p:nvPr/>
            </p:nvSpPr>
            <p:spPr>
              <a:xfrm>
                <a:off x="4588118" y="2996952"/>
                <a:ext cx="668179" cy="66817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87" name="ïṡ1iḍé"/>
            <p:cNvGrpSpPr/>
            <p:nvPr/>
          </p:nvGrpSpPr>
          <p:grpSpPr>
            <a:xfrm>
              <a:off x="6075216" y="3162682"/>
              <a:ext cx="2073004" cy="998224"/>
              <a:chOff x="5957796" y="2996952"/>
              <a:chExt cx="2073004" cy="998224"/>
            </a:xfrm>
          </p:grpSpPr>
          <p:grpSp>
            <p:nvGrpSpPr>
              <p:cNvPr id="88" name="iśľïdé"/>
              <p:cNvGrpSpPr/>
              <p:nvPr/>
            </p:nvGrpSpPr>
            <p:grpSpPr>
              <a:xfrm>
                <a:off x="5957796" y="3331042"/>
                <a:ext cx="2073004" cy="664134"/>
                <a:chOff x="4572120" y="2038350"/>
                <a:chExt cx="1898125" cy="608107"/>
              </a:xfrm>
            </p:grpSpPr>
            <p:sp>
              <p:nvSpPr>
                <p:cNvPr id="89" name="íśļïḍe"/>
                <p:cNvSpPr/>
                <p:nvPr/>
              </p:nvSpPr>
              <p:spPr>
                <a:xfrm rot="10800000" flipH="1">
                  <a:off x="5521396" y="2038350"/>
                  <a:ext cx="948849" cy="608107"/>
                </a:xfrm>
                <a:custGeom>
                  <a:avLst/>
                  <a:gdLst>
                    <a:gd name="connsiteX0" fmla="*/ 353590 w 948849"/>
                    <a:gd name="connsiteY0" fmla="*/ 608107 h 608107"/>
                    <a:gd name="connsiteX1" fmla="*/ 450361 w 948849"/>
                    <a:gd name="connsiteY1" fmla="*/ 608107 h 608107"/>
                    <a:gd name="connsiteX2" fmla="*/ 609165 w 948849"/>
                    <a:gd name="connsiteY2" fmla="*/ 608107 h 608107"/>
                    <a:gd name="connsiteX3" fmla="*/ 948849 w 948849"/>
                    <a:gd name="connsiteY3" fmla="*/ 608107 h 608107"/>
                    <a:gd name="connsiteX4" fmla="*/ 948849 w 948849"/>
                    <a:gd name="connsiteY4" fmla="*/ 351468 h 608107"/>
                    <a:gd name="connsiteX5" fmla="*/ 550556 w 948849"/>
                    <a:gd name="connsiteY5" fmla="*/ 351468 h 608107"/>
                    <a:gd name="connsiteX6" fmla="*/ 505310 w 948849"/>
                    <a:gd name="connsiteY6" fmla="*/ 268109 h 608107"/>
                    <a:gd name="connsiteX7" fmla="*/ 1058 w 948849"/>
                    <a:gd name="connsiteY7" fmla="*/ 0 h 608107"/>
                    <a:gd name="connsiteX8" fmla="*/ 0 w 948849"/>
                    <a:gd name="connsiteY8" fmla="*/ 54 h 608107"/>
                    <a:gd name="connsiteX9" fmla="*/ 0 w 948849"/>
                    <a:gd name="connsiteY9" fmla="*/ 255682 h 608107"/>
                    <a:gd name="connsiteX10" fmla="*/ 1058 w 948849"/>
                    <a:gd name="connsiteY10" fmla="*/ 255575 h 608107"/>
                    <a:gd name="connsiteX11" fmla="*/ 353590 w 948849"/>
                    <a:gd name="connsiteY11" fmla="*/ 608107 h 60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48849" h="608107">
                      <a:moveTo>
                        <a:pt x="353590" y="608107"/>
                      </a:moveTo>
                      <a:lnTo>
                        <a:pt x="450361" y="608107"/>
                      </a:lnTo>
                      <a:lnTo>
                        <a:pt x="609165" y="608107"/>
                      </a:lnTo>
                      <a:lnTo>
                        <a:pt x="948849" y="608107"/>
                      </a:lnTo>
                      <a:lnTo>
                        <a:pt x="948849" y="351468"/>
                      </a:lnTo>
                      <a:lnTo>
                        <a:pt x="550556" y="351468"/>
                      </a:lnTo>
                      <a:lnTo>
                        <a:pt x="505310" y="268109"/>
                      </a:lnTo>
                      <a:cubicBezTo>
                        <a:pt x="396029" y="106351"/>
                        <a:pt x="210963" y="0"/>
                        <a:pt x="1058" y="0"/>
                      </a:cubicBezTo>
                      <a:lnTo>
                        <a:pt x="0" y="54"/>
                      </a:lnTo>
                      <a:lnTo>
                        <a:pt x="0" y="255682"/>
                      </a:lnTo>
                      <a:lnTo>
                        <a:pt x="1058" y="255575"/>
                      </a:lnTo>
                      <a:cubicBezTo>
                        <a:pt x="195756" y="255575"/>
                        <a:pt x="353590" y="413409"/>
                        <a:pt x="353590" y="60810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0" name="íṡļíďê"/>
                <p:cNvSpPr/>
                <p:nvPr/>
              </p:nvSpPr>
              <p:spPr>
                <a:xfrm rot="10800000">
                  <a:off x="4572120" y="2038350"/>
                  <a:ext cx="948849" cy="608107"/>
                </a:xfrm>
                <a:custGeom>
                  <a:avLst/>
                  <a:gdLst>
                    <a:gd name="connsiteX0" fmla="*/ 948849 w 948849"/>
                    <a:gd name="connsiteY0" fmla="*/ 608107 h 608107"/>
                    <a:gd name="connsiteX1" fmla="*/ 609165 w 948849"/>
                    <a:gd name="connsiteY1" fmla="*/ 608107 h 608107"/>
                    <a:gd name="connsiteX2" fmla="*/ 450361 w 948849"/>
                    <a:gd name="connsiteY2" fmla="*/ 608107 h 608107"/>
                    <a:gd name="connsiteX3" fmla="*/ 353590 w 948849"/>
                    <a:gd name="connsiteY3" fmla="*/ 608107 h 608107"/>
                    <a:gd name="connsiteX4" fmla="*/ 1057 w 948849"/>
                    <a:gd name="connsiteY4" fmla="*/ 255575 h 608107"/>
                    <a:gd name="connsiteX5" fmla="*/ 0 w 948849"/>
                    <a:gd name="connsiteY5" fmla="*/ 255682 h 608107"/>
                    <a:gd name="connsiteX6" fmla="*/ 0 w 948849"/>
                    <a:gd name="connsiteY6" fmla="*/ 53 h 608107"/>
                    <a:gd name="connsiteX7" fmla="*/ 1057 w 948849"/>
                    <a:gd name="connsiteY7" fmla="*/ 0 h 608107"/>
                    <a:gd name="connsiteX8" fmla="*/ 505310 w 948849"/>
                    <a:gd name="connsiteY8" fmla="*/ 268109 h 608107"/>
                    <a:gd name="connsiteX9" fmla="*/ 550556 w 948849"/>
                    <a:gd name="connsiteY9" fmla="*/ 351468 h 608107"/>
                    <a:gd name="connsiteX10" fmla="*/ 948849 w 948849"/>
                    <a:gd name="connsiteY10" fmla="*/ 351468 h 60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48849" h="608107">
                      <a:moveTo>
                        <a:pt x="948849" y="608107"/>
                      </a:moveTo>
                      <a:lnTo>
                        <a:pt x="609165" y="608107"/>
                      </a:lnTo>
                      <a:lnTo>
                        <a:pt x="450361" y="608107"/>
                      </a:lnTo>
                      <a:lnTo>
                        <a:pt x="353590" y="608107"/>
                      </a:lnTo>
                      <a:cubicBezTo>
                        <a:pt x="353590" y="413409"/>
                        <a:pt x="195756" y="255575"/>
                        <a:pt x="1057" y="255575"/>
                      </a:cubicBezTo>
                      <a:lnTo>
                        <a:pt x="0" y="255682"/>
                      </a:lnTo>
                      <a:lnTo>
                        <a:pt x="0" y="53"/>
                      </a:lnTo>
                      <a:lnTo>
                        <a:pt x="1057" y="0"/>
                      </a:lnTo>
                      <a:cubicBezTo>
                        <a:pt x="210963" y="0"/>
                        <a:pt x="396028" y="106351"/>
                        <a:pt x="505310" y="268109"/>
                      </a:cubicBezTo>
                      <a:lnTo>
                        <a:pt x="550556" y="351468"/>
                      </a:lnTo>
                      <a:lnTo>
                        <a:pt x="948849" y="35146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</p:grpSp>
          <p:sp>
            <p:nvSpPr>
              <p:cNvPr id="91" name="iṥľîḍe"/>
              <p:cNvSpPr/>
              <p:nvPr/>
            </p:nvSpPr>
            <p:spPr>
              <a:xfrm>
                <a:off x="6660211" y="2996952"/>
                <a:ext cx="668179" cy="66817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92" name="iṡḻíḋè"/>
            <p:cNvGrpSpPr/>
            <p:nvPr/>
          </p:nvGrpSpPr>
          <p:grpSpPr>
            <a:xfrm>
              <a:off x="6075666" y="4160953"/>
              <a:ext cx="2481029" cy="1045503"/>
              <a:chOff x="6075666" y="4160953"/>
              <a:chExt cx="2481029" cy="1045503"/>
            </a:xfrm>
          </p:grpSpPr>
          <p:sp>
            <p:nvSpPr>
              <p:cNvPr id="93" name="ïšļïḑè"/>
              <p:cNvSpPr txBox="1"/>
              <p:nvPr/>
            </p:nvSpPr>
            <p:spPr bwMode="auto">
              <a:xfrm>
                <a:off x="6102894" y="4160953"/>
                <a:ext cx="2045384" cy="62301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p>
                <a:pPr latinLnBrk="0"/>
                <a:r>
                  <a:rPr lang="zh-CN" altLang="en-US" sz="1400" dirty="0">
                    <a:solidFill>
                      <a:schemeClr val="accent5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博三：</a:t>
                </a:r>
                <a:r>
                  <a:rPr lang="en-US" altLang="zh-CN" sz="140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Game + MARL</a:t>
                </a:r>
                <a:endParaRPr lang="en-US" altLang="zh-CN" sz="1400" dirty="0">
                  <a:solidFill>
                    <a:schemeClr val="tx1"/>
                  </a:solidFill>
                  <a:effectLst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94" name="iṧḻîḍe"/>
              <p:cNvSpPr txBox="1"/>
              <p:nvPr/>
            </p:nvSpPr>
            <p:spPr bwMode="auto">
              <a:xfrm>
                <a:off x="6075666" y="4650285"/>
                <a:ext cx="2481029" cy="55617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Autofit/>
              </a:bodyPr>
              <a:p>
                <a:pPr latinLnBrk="0">
                  <a:lnSpc>
                    <a:spcPct val="120000"/>
                  </a:lnSpc>
                </a:pPr>
                <a:r>
                  <a:rPr lang="en-US" altLang="zh-CN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1 </a:t>
                </a:r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篇</a:t>
                </a:r>
                <a:r>
                  <a:rPr lang="en-US" altLang="zh-CN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A</a:t>
                </a:r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类论文， </a:t>
                </a:r>
                <a:r>
                  <a:rPr lang="en-US" altLang="zh-CN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2-3</a:t>
                </a:r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篇</a:t>
                </a:r>
                <a:r>
                  <a:rPr lang="en-US" altLang="zh-CN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SCI</a:t>
                </a:r>
                <a:endParaRPr lang="en-US" altLang="zh-CN" sz="1200" b="0" dirty="0">
                  <a:solidFill>
                    <a:schemeClr val="tx1"/>
                  </a:solidFill>
                  <a:effectLst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95" name="íślïḍè"/>
            <p:cNvGrpSpPr/>
            <p:nvPr/>
          </p:nvGrpSpPr>
          <p:grpSpPr>
            <a:xfrm>
              <a:off x="1928959" y="4340017"/>
              <a:ext cx="2778884" cy="866137"/>
              <a:chOff x="1928959" y="4340017"/>
              <a:chExt cx="2778884" cy="866137"/>
            </a:xfrm>
          </p:grpSpPr>
          <p:sp>
            <p:nvSpPr>
              <p:cNvPr id="96" name="i$ḻíḍè"/>
              <p:cNvSpPr txBox="1"/>
              <p:nvPr/>
            </p:nvSpPr>
            <p:spPr bwMode="auto">
              <a:xfrm>
                <a:off x="1928959" y="4340017"/>
                <a:ext cx="2778884" cy="44394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p>
                <a:pPr algn="l" latinLnBrk="0"/>
                <a:r>
                  <a:rPr lang="zh-CN" altLang="en-US" sz="1400" dirty="0">
                    <a:solidFill>
                      <a:schemeClr val="accent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博一：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Game Theory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7" name="í$ļïḓé"/>
              <p:cNvSpPr txBox="1"/>
              <p:nvPr/>
            </p:nvSpPr>
            <p:spPr bwMode="auto">
              <a:xfrm>
                <a:off x="2116686" y="4649975"/>
                <a:ext cx="2292764" cy="55617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p>
                <a:pPr latinLnBrk="0">
                  <a:lnSpc>
                    <a:spcPct val="120000"/>
                  </a:lnSpc>
                </a:pPr>
                <a:r>
                  <a:rPr lang="en-US" altLang="zh-CN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1</a:t>
                </a:r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篇</a:t>
                </a:r>
                <a:r>
                  <a:rPr lang="en-US" altLang="zh-CN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CCF A/B</a:t>
                </a:r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类论文</a:t>
                </a:r>
                <a:endParaRPr lang="zh-CN" altLang="en-US" sz="1200" b="0" dirty="0">
                  <a:solidFill>
                    <a:schemeClr val="tx1"/>
                  </a:solidFill>
                  <a:effectLst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99" name="íṡḻïďè"/>
            <p:cNvSpPr txBox="1"/>
            <p:nvPr/>
          </p:nvSpPr>
          <p:spPr bwMode="auto">
            <a:xfrm>
              <a:off x="8148429" y="2516892"/>
              <a:ext cx="1907595" cy="58752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p>
              <a:pPr latinLnBrk="0"/>
              <a:r>
                <a:rPr lang="zh-CN" altLang="en-US" sz="1400" dirty="0">
                  <a:solidFill>
                    <a:srgbClr val="7030A0"/>
                  </a:solidFill>
                  <a:effectLst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博四：准备答辩论文</a:t>
              </a:r>
              <a:endParaRPr lang="zh-CN" altLang="en-US" sz="1400" dirty="0">
                <a:solidFill>
                  <a:srgbClr val="7030A0"/>
                </a:solidFill>
                <a:effectLst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grpSp>
          <p:nvGrpSpPr>
            <p:cNvPr id="101" name="iślïďè"/>
            <p:cNvGrpSpPr/>
            <p:nvPr/>
          </p:nvGrpSpPr>
          <p:grpSpPr>
            <a:xfrm>
              <a:off x="3586082" y="2202498"/>
              <a:ext cx="2895221" cy="902747"/>
              <a:chOff x="3586082" y="2202498"/>
              <a:chExt cx="2895221" cy="902747"/>
            </a:xfrm>
          </p:grpSpPr>
          <p:sp>
            <p:nvSpPr>
              <p:cNvPr id="102" name="iṡḷiḓé"/>
              <p:cNvSpPr txBox="1"/>
              <p:nvPr/>
            </p:nvSpPr>
            <p:spPr bwMode="auto">
              <a:xfrm>
                <a:off x="3886412" y="2202498"/>
                <a:ext cx="2481029" cy="5190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p>
                <a:pPr latinLnBrk="0"/>
                <a:r>
                  <a:rPr lang="zh-CN" altLang="en-US" sz="1400" dirty="0">
                    <a:solidFill>
                      <a:schemeClr val="accent2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博二：</a:t>
                </a:r>
                <a:r>
                  <a:rPr lang="en-US" altLang="zh-CN" sz="1400" dirty="0">
                    <a:solidFill>
                      <a:schemeClr val="tx1"/>
                    </a:solidFill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MARL</a:t>
                </a:r>
                <a:endParaRPr lang="en-US" altLang="zh-CN" sz="1400" dirty="0">
                  <a:solidFill>
                    <a:schemeClr val="tx1"/>
                  </a:solidFill>
                  <a:effectLst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03" name="išḻíḋê"/>
              <p:cNvSpPr txBox="1"/>
              <p:nvPr/>
            </p:nvSpPr>
            <p:spPr bwMode="auto">
              <a:xfrm>
                <a:off x="3586082" y="2549074"/>
                <a:ext cx="2895221" cy="55617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p>
                <a:pPr latinLnBrk="0">
                  <a:lnSpc>
                    <a:spcPct val="120000"/>
                  </a:lnSpc>
                </a:pPr>
                <a:r>
                  <a:rPr lang="en-US" altLang="zh-CN" sz="1200" dirty="0"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1</a:t>
                </a:r>
                <a:r>
                  <a:rPr lang="zh-CN" altLang="en-US" sz="1200" dirty="0"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篇</a:t>
                </a:r>
                <a:r>
                  <a:rPr lang="en-US" altLang="zh-CN" sz="1200" dirty="0"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CCF A/B</a:t>
                </a:r>
                <a:r>
                  <a:rPr lang="zh-CN" altLang="en-US" sz="1200" dirty="0"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类论文</a:t>
                </a:r>
                <a:r>
                  <a:rPr lang="en-US" altLang="zh-CN" sz="1200" dirty="0"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, 1-2</a:t>
                </a:r>
                <a:r>
                  <a:rPr lang="zh-CN" altLang="en-US" sz="1200" dirty="0"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篇</a:t>
                </a:r>
                <a:r>
                  <a:rPr lang="en-US" altLang="zh-CN" sz="1200" dirty="0">
                    <a:effectLst/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rPr>
                  <a:t>SCI</a:t>
                </a:r>
                <a:endParaRPr lang="en-US" altLang="zh-CN" sz="1200" dirty="0">
                  <a:effectLst/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104" name="ïş1iḋe"/>
            <p:cNvSpPr/>
            <p:nvPr/>
          </p:nvSpPr>
          <p:spPr bwMode="auto">
            <a:xfrm>
              <a:off x="8985337" y="3566071"/>
              <a:ext cx="398789" cy="398789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06" name="íśḻîde"/>
            <p:cNvSpPr/>
            <p:nvPr/>
          </p:nvSpPr>
          <p:spPr bwMode="auto">
            <a:xfrm>
              <a:off x="2765818" y="3297377"/>
              <a:ext cx="398789" cy="398789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05" name="íş1iḑe"/>
            <p:cNvSpPr/>
            <p:nvPr/>
          </p:nvSpPr>
          <p:spPr bwMode="auto">
            <a:xfrm>
              <a:off x="6917189" y="3297377"/>
              <a:ext cx="398789" cy="398789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07" name="iŝḷîḋe"/>
            <p:cNvSpPr/>
            <p:nvPr/>
          </p:nvSpPr>
          <p:spPr bwMode="auto">
            <a:xfrm>
              <a:off x="4839086" y="3566071"/>
              <a:ext cx="398789" cy="398789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109" name="图片 108" descr="phd_log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230" y="1731645"/>
            <a:ext cx="1074420" cy="7677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6327058" y="1"/>
            <a:ext cx="1747685" cy="2920181"/>
          </a:xfrm>
          <a:prstGeom prst="parallelogram">
            <a:avLst/>
          </a:prstGeom>
          <a:solidFill>
            <a:srgbClr val="18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/>
          </a:p>
        </p:txBody>
      </p:sp>
      <p:sp>
        <p:nvSpPr>
          <p:cNvPr id="3" name="平行四边形 2"/>
          <p:cNvSpPr/>
          <p:nvPr/>
        </p:nvSpPr>
        <p:spPr>
          <a:xfrm>
            <a:off x="6703141" y="1017639"/>
            <a:ext cx="1747685" cy="2920181"/>
          </a:xfrm>
          <a:prstGeom prst="parallelogram">
            <a:avLst/>
          </a:prstGeom>
          <a:solidFill>
            <a:srgbClr val="00206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1245501" y="1503472"/>
            <a:ext cx="455725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45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谢谢老师！</a:t>
            </a:r>
            <a:endParaRPr lang="zh-CN" altLang="en-US" sz="4000" b="1" spc="45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2111802" y="3654093"/>
            <a:ext cx="252000" cy="252000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3115" y="3622367"/>
            <a:ext cx="745490" cy="313055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李焜炽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" name="矩形 2"/>
          <p:cNvSpPr/>
          <p:nvPr/>
        </p:nvSpPr>
        <p:spPr>
          <a:xfrm>
            <a:off x="0" y="4846500"/>
            <a:ext cx="9144000" cy="297000"/>
          </a:xfrm>
          <a:prstGeom prst="rect">
            <a:avLst/>
          </a:prstGeom>
          <a:solidFill>
            <a:srgbClr val="18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40" name="组合 39"/>
          <p:cNvGrpSpPr/>
          <p:nvPr/>
        </p:nvGrpSpPr>
        <p:grpSpPr>
          <a:xfrm>
            <a:off x="3956031" y="899261"/>
            <a:ext cx="1231938" cy="1389993"/>
            <a:chOff x="1456771" y="1052454"/>
            <a:chExt cx="1642584" cy="1853324"/>
          </a:xfrm>
        </p:grpSpPr>
        <p:sp>
          <p:nvSpPr>
            <p:cNvPr id="41" name="Freeform 5"/>
            <p:cNvSpPr/>
            <p:nvPr/>
          </p:nvSpPr>
          <p:spPr bwMode="auto">
            <a:xfrm rot="5400000">
              <a:off x="1351401" y="1157824"/>
              <a:ext cx="1853324" cy="16425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1550750" y="1164161"/>
              <a:ext cx="1454626" cy="1629611"/>
            </a:xfrm>
            <a:custGeom>
              <a:avLst/>
              <a:gdLst>
                <a:gd name="connsiteX0" fmla="*/ 727313 w 1454626"/>
                <a:gd name="connsiteY0" fmla="*/ 0 h 1629611"/>
                <a:gd name="connsiteX1" fmla="*/ 801358 w 1454626"/>
                <a:gd name="connsiteY1" fmla="*/ 17009 h 1629611"/>
                <a:gd name="connsiteX2" fmla="*/ 1380581 w 1454626"/>
                <a:gd name="connsiteY2" fmla="*/ 351227 h 1629611"/>
                <a:gd name="connsiteX3" fmla="*/ 1454626 w 1454626"/>
                <a:gd name="connsiteY3" fmla="*/ 480140 h 1629611"/>
                <a:gd name="connsiteX4" fmla="*/ 1454626 w 1454626"/>
                <a:gd name="connsiteY4" fmla="*/ 1148577 h 1629611"/>
                <a:gd name="connsiteX5" fmla="*/ 1380581 w 1454626"/>
                <a:gd name="connsiteY5" fmla="*/ 1277489 h 1629611"/>
                <a:gd name="connsiteX6" fmla="*/ 801358 w 1454626"/>
                <a:gd name="connsiteY6" fmla="*/ 1611707 h 1629611"/>
                <a:gd name="connsiteX7" fmla="*/ 653268 w 1454626"/>
                <a:gd name="connsiteY7" fmla="*/ 1611707 h 1629611"/>
                <a:gd name="connsiteX8" fmla="*/ 74045 w 1454626"/>
                <a:gd name="connsiteY8" fmla="*/ 1277489 h 1629611"/>
                <a:gd name="connsiteX9" fmla="*/ 0 w 1454626"/>
                <a:gd name="connsiteY9" fmla="*/ 1148577 h 1629611"/>
                <a:gd name="connsiteX10" fmla="*/ 0 w 1454626"/>
                <a:gd name="connsiteY10" fmla="*/ 480140 h 1629611"/>
                <a:gd name="connsiteX11" fmla="*/ 74045 w 1454626"/>
                <a:gd name="connsiteY11" fmla="*/ 351227 h 1629611"/>
                <a:gd name="connsiteX12" fmla="*/ 653268 w 1454626"/>
                <a:gd name="connsiteY12" fmla="*/ 17009 h 1629611"/>
                <a:gd name="connsiteX13" fmla="*/ 727313 w 1454626"/>
                <a:gd name="connsiteY13" fmla="*/ 0 h 162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4626" h="1629611">
                  <a:moveTo>
                    <a:pt x="727313" y="0"/>
                  </a:moveTo>
                  <a:cubicBezTo>
                    <a:pt x="754184" y="0"/>
                    <a:pt x="781056" y="5670"/>
                    <a:pt x="801358" y="17009"/>
                  </a:cubicBezTo>
                  <a:cubicBezTo>
                    <a:pt x="1380581" y="351227"/>
                    <a:pt x="1380581" y="351227"/>
                    <a:pt x="1380581" y="351227"/>
                  </a:cubicBezTo>
                  <a:cubicBezTo>
                    <a:pt x="1421187" y="375100"/>
                    <a:pt x="1454626" y="433588"/>
                    <a:pt x="1454626" y="480140"/>
                  </a:cubicBezTo>
                  <a:cubicBezTo>
                    <a:pt x="1454626" y="1148577"/>
                    <a:pt x="1454626" y="1148577"/>
                    <a:pt x="1454626" y="1148577"/>
                  </a:cubicBezTo>
                  <a:cubicBezTo>
                    <a:pt x="1454626" y="1196322"/>
                    <a:pt x="1421187" y="1253617"/>
                    <a:pt x="1380581" y="1277489"/>
                  </a:cubicBezTo>
                  <a:cubicBezTo>
                    <a:pt x="801358" y="1611707"/>
                    <a:pt x="801358" y="1611707"/>
                    <a:pt x="801358" y="1611707"/>
                  </a:cubicBezTo>
                  <a:cubicBezTo>
                    <a:pt x="760753" y="1635580"/>
                    <a:pt x="693874" y="1635580"/>
                    <a:pt x="653268" y="1611707"/>
                  </a:cubicBezTo>
                  <a:cubicBezTo>
                    <a:pt x="74045" y="1277489"/>
                    <a:pt x="74045" y="1277489"/>
                    <a:pt x="74045" y="1277489"/>
                  </a:cubicBezTo>
                  <a:cubicBezTo>
                    <a:pt x="33440" y="1253617"/>
                    <a:pt x="0" y="1196322"/>
                    <a:pt x="0" y="1148577"/>
                  </a:cubicBezTo>
                  <a:lnTo>
                    <a:pt x="0" y="480140"/>
                  </a:lnTo>
                  <a:cubicBezTo>
                    <a:pt x="0" y="433588"/>
                    <a:pt x="33440" y="375100"/>
                    <a:pt x="74045" y="351227"/>
                  </a:cubicBezTo>
                  <a:cubicBezTo>
                    <a:pt x="653268" y="17009"/>
                    <a:pt x="653268" y="17009"/>
                    <a:pt x="653268" y="17009"/>
                  </a:cubicBezTo>
                  <a:cubicBezTo>
                    <a:pt x="673571" y="5670"/>
                    <a:pt x="700442" y="0"/>
                    <a:pt x="72731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/>
                <a:t>Part</a:t>
              </a:r>
              <a:endParaRPr lang="en-US" altLang="zh-CN" sz="1800" dirty="0"/>
            </a:p>
            <a:p>
              <a:pPr algn="ctr"/>
              <a:r>
                <a:rPr lang="en-US" altLang="zh-CN" sz="3600" dirty="0"/>
                <a:t>01</a:t>
              </a:r>
              <a:endParaRPr lang="zh-CN" altLang="en-US" sz="3600" dirty="0"/>
            </a:p>
          </p:txBody>
        </p:sp>
      </p:grpSp>
      <p:sp>
        <p:nvSpPr>
          <p:cNvPr id="44" name="矩形 43"/>
          <p:cNvSpPr/>
          <p:nvPr/>
        </p:nvSpPr>
        <p:spPr>
          <a:xfrm>
            <a:off x="3108961" y="2581804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个人简介与科研背景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4" name="图片 3" descr="head_logo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84150"/>
            <a:ext cx="454660" cy="45466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762380" y="223333"/>
            <a:ext cx="198082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学习与工作经历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NKU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20" y="762635"/>
            <a:ext cx="982345" cy="848995"/>
          </a:xfrm>
          <a:prstGeom prst="rect">
            <a:avLst/>
          </a:prstGeom>
        </p:spPr>
      </p:pic>
      <p:pic>
        <p:nvPicPr>
          <p:cNvPr id="10" name="图片 9" descr="NKU_ga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85" y="1611630"/>
            <a:ext cx="3930650" cy="2601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43785" y="4538980"/>
            <a:ext cx="5531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福建省生物医药公司，县级政府机关工作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;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4" name="图片 3" descr="head_logo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84150"/>
            <a:ext cx="454660" cy="45466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762380" y="223333"/>
            <a:ext cx="198082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学习与工作经历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8920" y="4641850"/>
            <a:ext cx="7325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度小满金融科技有限公司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上海微创软件技术有限公司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HI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905" y="818515"/>
            <a:ext cx="1068070" cy="801370"/>
          </a:xfrm>
          <a:prstGeom prst="rect">
            <a:avLst/>
          </a:prstGeom>
        </p:spPr>
      </p:pic>
      <p:pic>
        <p:nvPicPr>
          <p:cNvPr id="3" name="图片 2" descr="HITSZ_z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815" y="1696085"/>
            <a:ext cx="3778885" cy="2831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1"/>
          <p:cNvSpPr txBox="1"/>
          <p:nvPr/>
        </p:nvSpPr>
        <p:spPr>
          <a:xfrm>
            <a:off x="762380" y="223333"/>
            <a:ext cx="198082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研究课题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4" name="图片 3" descr="head_logo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84150"/>
            <a:ext cx="454660" cy="454660"/>
          </a:xfrm>
          <a:prstGeom prst="rect">
            <a:avLst/>
          </a:prstGeom>
        </p:spPr>
      </p:pic>
      <p:pic>
        <p:nvPicPr>
          <p:cNvPr id="6" name="图片 5" descr="AI_Doom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70" y="2717800"/>
            <a:ext cx="2720340" cy="2040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95" y="803910"/>
            <a:ext cx="3152775" cy="1900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630" y="2704465"/>
            <a:ext cx="3041650" cy="20662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49226" y="742950"/>
            <a:ext cx="8645548" cy="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4" name="图片 3" descr="head_logo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84150"/>
            <a:ext cx="454660" cy="454660"/>
          </a:xfrm>
          <a:prstGeom prst="rect">
            <a:avLst/>
          </a:prstGeom>
        </p:spPr>
      </p:pic>
      <p:sp>
        <p:nvSpPr>
          <p:cNvPr id="3" name="文本框 21"/>
          <p:cNvSpPr txBox="1"/>
          <p:nvPr/>
        </p:nvSpPr>
        <p:spPr>
          <a:xfrm>
            <a:off x="762635" y="223520"/>
            <a:ext cx="264287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团队协作与社交活动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890905"/>
            <a:ext cx="2779395" cy="9118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" y="2137410"/>
            <a:ext cx="2931160" cy="5048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45" y="890905"/>
            <a:ext cx="4419600" cy="3315335"/>
          </a:xfrm>
          <a:prstGeom prst="rect">
            <a:avLst/>
          </a:prstGeom>
        </p:spPr>
      </p:pic>
      <p:sp>
        <p:nvSpPr>
          <p:cNvPr id="16" name="左箭头 15"/>
          <p:cNvSpPr/>
          <p:nvPr/>
        </p:nvSpPr>
        <p:spPr>
          <a:xfrm rot="18000000">
            <a:off x="4958080" y="1929765"/>
            <a:ext cx="503555" cy="12763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" y="2865120"/>
            <a:ext cx="4048125" cy="2095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030" y="4313555"/>
            <a:ext cx="1644015" cy="72326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762635" y="223520"/>
            <a:ext cx="299593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>
                <a:sym typeface="+mn-ea"/>
              </a:rPr>
              <a:t>逻辑思维与专业技能</a:t>
            </a:r>
            <a:endParaRPr lang="zh-CN" altLang="en-US" sz="2000"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98425" y="720090"/>
            <a:ext cx="8793480" cy="1270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6480" y="1136015"/>
            <a:ext cx="7748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</a:rPr>
              <a:t>硕士入学考试：数学一：学院第一名（</a:t>
            </a:r>
            <a:r>
              <a:rPr lang="en-US" altLang="zh-CN" sz="1400">
                <a:solidFill>
                  <a:schemeClr val="accent1"/>
                </a:solidFill>
              </a:rPr>
              <a:t>127</a:t>
            </a:r>
            <a:r>
              <a:rPr lang="zh-CN" altLang="en-US" sz="1400">
                <a:solidFill>
                  <a:schemeClr val="accent1"/>
                </a:solidFill>
              </a:rPr>
              <a:t>），计算机基础综合：</a:t>
            </a:r>
            <a:r>
              <a:rPr lang="en-US" altLang="zh-CN" sz="1400">
                <a:solidFill>
                  <a:schemeClr val="accent1"/>
                </a:solidFill>
              </a:rPr>
              <a:t>117</a:t>
            </a:r>
            <a:r>
              <a:rPr lang="zh-CN" altLang="en-US" sz="1400">
                <a:solidFill>
                  <a:schemeClr val="accent1"/>
                </a:solidFill>
              </a:rPr>
              <a:t>， 总分学院第二名</a:t>
            </a:r>
            <a:endParaRPr lang="zh-CN" altLang="en-US" sz="1400">
              <a:solidFill>
                <a:schemeClr val="accent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1046480" y="915035"/>
            <a:ext cx="7051675" cy="749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c_cpp_lo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005" y="1788795"/>
            <a:ext cx="1657350" cy="1196975"/>
          </a:xfrm>
          <a:prstGeom prst="rect">
            <a:avLst/>
          </a:prstGeom>
        </p:spPr>
      </p:pic>
      <p:pic>
        <p:nvPicPr>
          <p:cNvPr id="10" name="图片 9" descr="python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5" y="1979930"/>
            <a:ext cx="815340" cy="815340"/>
          </a:xfrm>
          <a:prstGeom prst="rect">
            <a:avLst/>
          </a:prstGeom>
        </p:spPr>
      </p:pic>
      <p:pic>
        <p:nvPicPr>
          <p:cNvPr id="11" name="图片 10" descr="Golang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95" y="2100580"/>
            <a:ext cx="1226185" cy="694690"/>
          </a:xfrm>
          <a:prstGeom prst="rect">
            <a:avLst/>
          </a:prstGeom>
        </p:spPr>
      </p:pic>
      <p:pic>
        <p:nvPicPr>
          <p:cNvPr id="12" name="图片 11" descr="tf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90" y="1979930"/>
            <a:ext cx="1892300" cy="955040"/>
          </a:xfrm>
          <a:prstGeom prst="rect">
            <a:avLst/>
          </a:prstGeom>
        </p:spPr>
      </p:pic>
      <p:pic>
        <p:nvPicPr>
          <p:cNvPr id="13" name="图片 12" descr="DS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310" y="3114675"/>
            <a:ext cx="1275715" cy="1783080"/>
          </a:xfrm>
          <a:prstGeom prst="rect">
            <a:avLst/>
          </a:prstGeom>
        </p:spPr>
      </p:pic>
      <p:pic>
        <p:nvPicPr>
          <p:cNvPr id="14" name="图片 13" descr="ml_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760" y="3082290"/>
            <a:ext cx="2002790" cy="20027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07952" y="241376"/>
            <a:ext cx="382588" cy="340940"/>
          </a:xfrm>
          <a:custGeom>
            <a:avLst/>
            <a:gdLst>
              <a:gd name="connsiteX0" fmla="*/ 666819 w 1423251"/>
              <a:gd name="connsiteY0" fmla="*/ 0 h 1268316"/>
              <a:gd name="connsiteX1" fmla="*/ 870358 w 1423251"/>
              <a:gd name="connsiteY1" fmla="*/ 203539 h 1268316"/>
              <a:gd name="connsiteX2" fmla="*/ 666819 w 1423251"/>
              <a:gd name="connsiteY2" fmla="*/ 407078 h 1268316"/>
              <a:gd name="connsiteX3" fmla="*/ 651740 w 1423251"/>
              <a:gd name="connsiteY3" fmla="*/ 405558 h 1268316"/>
              <a:gd name="connsiteX4" fmla="*/ 408000 w 1423251"/>
              <a:gd name="connsiteY4" fmla="*/ 788102 h 1268316"/>
              <a:gd name="connsiteX5" fmla="*/ 443405 w 1423251"/>
              <a:gd name="connsiteY5" fmla="*/ 817314 h 1268316"/>
              <a:gd name="connsiteX6" fmla="*/ 514205 w 1423251"/>
              <a:gd name="connsiteY6" fmla="*/ 948632 h 1268316"/>
              <a:gd name="connsiteX7" fmla="*/ 518894 w 1423251"/>
              <a:gd name="connsiteY7" fmla="*/ 995147 h 1268316"/>
              <a:gd name="connsiteX8" fmla="*/ 1029190 w 1423251"/>
              <a:gd name="connsiteY8" fmla="*/ 995147 h 1268316"/>
              <a:gd name="connsiteX9" fmla="*/ 1032168 w 1423251"/>
              <a:gd name="connsiteY9" fmla="*/ 985551 h 1268316"/>
              <a:gd name="connsiteX10" fmla="*/ 1219712 w 1423251"/>
              <a:gd name="connsiteY10" fmla="*/ 861238 h 1268316"/>
              <a:gd name="connsiteX11" fmla="*/ 1423251 w 1423251"/>
              <a:gd name="connsiteY11" fmla="*/ 1064777 h 1268316"/>
              <a:gd name="connsiteX12" fmla="*/ 1219712 w 1423251"/>
              <a:gd name="connsiteY12" fmla="*/ 1268316 h 1268316"/>
              <a:gd name="connsiteX13" fmla="*/ 1020308 w 1423251"/>
              <a:gd name="connsiteY13" fmla="*/ 1105797 h 1268316"/>
              <a:gd name="connsiteX14" fmla="*/ 1018801 w 1423251"/>
              <a:gd name="connsiteY14" fmla="*/ 1090840 h 1268316"/>
              <a:gd name="connsiteX15" fmla="*/ 502560 w 1423251"/>
              <a:gd name="connsiteY15" fmla="*/ 1090840 h 1268316"/>
              <a:gd name="connsiteX16" fmla="*/ 499071 w 1423251"/>
              <a:gd name="connsiteY16" fmla="*/ 1102082 h 1268316"/>
              <a:gd name="connsiteX17" fmla="*/ 259741 w 1423251"/>
              <a:gd name="connsiteY17" fmla="*/ 1260720 h 1268316"/>
              <a:gd name="connsiteX18" fmla="*/ 0 w 1423251"/>
              <a:gd name="connsiteY18" fmla="*/ 1000979 h 1268316"/>
              <a:gd name="connsiteX19" fmla="*/ 259741 w 1423251"/>
              <a:gd name="connsiteY19" fmla="*/ 741238 h 1268316"/>
              <a:gd name="connsiteX20" fmla="*/ 312088 w 1423251"/>
              <a:gd name="connsiteY20" fmla="*/ 746515 h 1268316"/>
              <a:gd name="connsiteX21" fmla="*/ 319554 w 1423251"/>
              <a:gd name="connsiteY21" fmla="*/ 748833 h 1268316"/>
              <a:gd name="connsiteX22" fmla="*/ 559545 w 1423251"/>
              <a:gd name="connsiteY22" fmla="*/ 372173 h 1268316"/>
              <a:gd name="connsiteX23" fmla="*/ 522896 w 1423251"/>
              <a:gd name="connsiteY23" fmla="*/ 347463 h 1268316"/>
              <a:gd name="connsiteX24" fmla="*/ 463280 w 1423251"/>
              <a:gd name="connsiteY24" fmla="*/ 203539 h 1268316"/>
              <a:gd name="connsiteX25" fmla="*/ 666819 w 1423251"/>
              <a:gd name="connsiteY25" fmla="*/ 0 h 126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23251" h="1268316">
                <a:moveTo>
                  <a:pt x="666819" y="0"/>
                </a:moveTo>
                <a:cubicBezTo>
                  <a:pt x="779230" y="0"/>
                  <a:pt x="870358" y="91128"/>
                  <a:pt x="870358" y="203539"/>
                </a:cubicBezTo>
                <a:cubicBezTo>
                  <a:pt x="870358" y="315950"/>
                  <a:pt x="779230" y="407078"/>
                  <a:pt x="666819" y="407078"/>
                </a:cubicBezTo>
                <a:lnTo>
                  <a:pt x="651740" y="405558"/>
                </a:lnTo>
                <a:lnTo>
                  <a:pt x="408000" y="788102"/>
                </a:lnTo>
                <a:lnTo>
                  <a:pt x="443405" y="817314"/>
                </a:lnTo>
                <a:cubicBezTo>
                  <a:pt x="478659" y="852567"/>
                  <a:pt x="503825" y="897907"/>
                  <a:pt x="514205" y="948632"/>
                </a:cubicBezTo>
                <a:lnTo>
                  <a:pt x="518894" y="995147"/>
                </a:lnTo>
                <a:lnTo>
                  <a:pt x="1029190" y="995147"/>
                </a:lnTo>
                <a:lnTo>
                  <a:pt x="1032168" y="985551"/>
                </a:lnTo>
                <a:cubicBezTo>
                  <a:pt x="1063067" y="912498"/>
                  <a:pt x="1135404" y="861238"/>
                  <a:pt x="1219712" y="861238"/>
                </a:cubicBezTo>
                <a:cubicBezTo>
                  <a:pt x="1332123" y="861238"/>
                  <a:pt x="1423251" y="952366"/>
                  <a:pt x="1423251" y="1064777"/>
                </a:cubicBezTo>
                <a:cubicBezTo>
                  <a:pt x="1423251" y="1177188"/>
                  <a:pt x="1332123" y="1268316"/>
                  <a:pt x="1219712" y="1268316"/>
                </a:cubicBezTo>
                <a:cubicBezTo>
                  <a:pt x="1121353" y="1268316"/>
                  <a:pt x="1039288" y="1198546"/>
                  <a:pt x="1020308" y="1105797"/>
                </a:cubicBezTo>
                <a:lnTo>
                  <a:pt x="1018801" y="1090840"/>
                </a:lnTo>
                <a:lnTo>
                  <a:pt x="502560" y="1090840"/>
                </a:lnTo>
                <a:lnTo>
                  <a:pt x="499071" y="1102082"/>
                </a:lnTo>
                <a:cubicBezTo>
                  <a:pt x="459639" y="1195307"/>
                  <a:pt x="367329" y="1260720"/>
                  <a:pt x="259741" y="1260720"/>
                </a:cubicBezTo>
                <a:cubicBezTo>
                  <a:pt x="116290" y="1260720"/>
                  <a:pt x="0" y="1144430"/>
                  <a:pt x="0" y="1000979"/>
                </a:cubicBezTo>
                <a:cubicBezTo>
                  <a:pt x="0" y="857528"/>
                  <a:pt x="116290" y="741238"/>
                  <a:pt x="259741" y="741238"/>
                </a:cubicBezTo>
                <a:cubicBezTo>
                  <a:pt x="277672" y="741238"/>
                  <a:pt x="295179" y="743055"/>
                  <a:pt x="312088" y="746515"/>
                </a:cubicBezTo>
                <a:lnTo>
                  <a:pt x="319554" y="748833"/>
                </a:lnTo>
                <a:lnTo>
                  <a:pt x="559545" y="372173"/>
                </a:lnTo>
                <a:lnTo>
                  <a:pt x="522896" y="347463"/>
                </a:lnTo>
                <a:cubicBezTo>
                  <a:pt x="486062" y="310629"/>
                  <a:pt x="463280" y="259745"/>
                  <a:pt x="463280" y="203539"/>
                </a:cubicBezTo>
                <a:cubicBezTo>
                  <a:pt x="463280" y="91128"/>
                  <a:pt x="554408" y="0"/>
                  <a:pt x="666819" y="0"/>
                </a:cubicBezTo>
                <a:close/>
              </a:path>
            </a:pathLst>
          </a:custGeom>
          <a:solidFill>
            <a:srgbClr val="37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762635" y="223520"/>
            <a:ext cx="299593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>
                <a:sym typeface="+mn-ea"/>
              </a:rPr>
              <a:t>英文文献阅读与写作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98425" y="720090"/>
            <a:ext cx="8793480" cy="12700"/>
          </a:xfrm>
          <a:prstGeom prst="line">
            <a:avLst/>
          </a:prstGeom>
          <a:ln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86550" y="318583"/>
            <a:ext cx="2057400" cy="273844"/>
          </a:xfrm>
        </p:spPr>
        <p:txBody>
          <a:bodyPr/>
          <a:lstStyle/>
          <a:p>
            <a:fld id="{AB42095A-155F-4828-88E3-4DF16DB3926E}" type="slidenum">
              <a:rPr lang="zh-CN" altLang="en-US" sz="3200" smtClean="0">
                <a:solidFill>
                  <a:srgbClr val="183052"/>
                </a:solidFill>
              </a:rPr>
            </a:fld>
            <a:endParaRPr lang="zh-CN" altLang="en-US" sz="3200" dirty="0">
              <a:solidFill>
                <a:srgbClr val="18305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0" y="875665"/>
            <a:ext cx="4264025" cy="3207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4346575"/>
            <a:ext cx="4017645" cy="563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630124613"/>
  <p:tag name="MH_LIBRARY" val="GRAPHIC"/>
  <p:tag name="MH_ORDER" val="Oval 6"/>
</p:tagLst>
</file>

<file path=ppt/tags/tag10.xml><?xml version="1.0" encoding="utf-8"?>
<p:tagLst xmlns:p="http://schemas.openxmlformats.org/presentationml/2006/main">
  <p:tag name="MH" val="20160630124613"/>
  <p:tag name="MH_LIBRARY" val="GRAPHIC"/>
</p:tagLst>
</file>

<file path=ppt/tags/tag11.xml><?xml version="1.0" encoding="utf-8"?>
<p:tagLst xmlns:p="http://schemas.openxmlformats.org/presentationml/2006/main">
  <p:tag name="MH" val="20160630124613"/>
  <p:tag name="MH_LIBRARY" val="GRAPHIC"/>
</p:tagLst>
</file>

<file path=ppt/tags/tag12.xml><?xml version="1.0" encoding="utf-8"?>
<p:tagLst xmlns:p="http://schemas.openxmlformats.org/presentationml/2006/main">
  <p:tag name="MH" val="20160630124613"/>
  <p:tag name="MH_LIBRARY" val="GRAPHIC"/>
</p:tagLst>
</file>

<file path=ppt/tags/tag13.xml><?xml version="1.0" encoding="utf-8"?>
<p:tagLst xmlns:p="http://schemas.openxmlformats.org/presentationml/2006/main">
  <p:tag name="MH" val="20160630124613"/>
  <p:tag name="MH_LIBRARY" val="GRAPHIC"/>
</p:tagLst>
</file>

<file path=ppt/tags/tag14.xml><?xml version="1.0" encoding="utf-8"?>
<p:tagLst xmlns:p="http://schemas.openxmlformats.org/presentationml/2006/main">
  <p:tag name="MH" val="20160630124613"/>
  <p:tag name="MH_LIBRARY" val="GRAPHIC"/>
</p:tagLst>
</file>

<file path=ppt/tags/tag15.xml><?xml version="1.0" encoding="utf-8"?>
<p:tagLst xmlns:p="http://schemas.openxmlformats.org/presentationml/2006/main">
  <p:tag name="MH" val="20160630124613"/>
  <p:tag name="MH_LIBRARY" val="GRAPHIC"/>
</p:tagLst>
</file>

<file path=ppt/tags/tag16.xml><?xml version="1.0" encoding="utf-8"?>
<p:tagLst xmlns:p="http://schemas.openxmlformats.org/presentationml/2006/main">
  <p:tag name="MH" val="20160630124613"/>
  <p:tag name="MH_LIBRARY" val="GRAPHIC"/>
</p:tagLst>
</file>

<file path=ppt/tags/tag17.xml><?xml version="1.0" encoding="utf-8"?>
<p:tagLst xmlns:p="http://schemas.openxmlformats.org/presentationml/2006/main">
  <p:tag name="MH" val="20160630124613"/>
  <p:tag name="MH_LIBRARY" val="GRAPHIC"/>
</p:tagLst>
</file>

<file path=ppt/tags/tag18.xml><?xml version="1.0" encoding="utf-8"?>
<p:tagLst xmlns:p="http://schemas.openxmlformats.org/presentationml/2006/main">
  <p:tag name="MH" val="20160630124613"/>
  <p:tag name="MH_LIBRARY" val="GRAPHIC"/>
</p:tagLst>
</file>

<file path=ppt/tags/tag19.xml><?xml version="1.0" encoding="utf-8"?>
<p:tagLst xmlns:p="http://schemas.openxmlformats.org/presentationml/2006/main">
  <p:tag name="MH" val="20160630124613"/>
  <p:tag name="MH_LIBRARY" val="GRAPHIC"/>
</p:tagLst>
</file>

<file path=ppt/tags/tag2.xml><?xml version="1.0" encoding="utf-8"?>
<p:tagLst xmlns:p="http://schemas.openxmlformats.org/presentationml/2006/main">
  <p:tag name="MH" val="20160630124613"/>
  <p:tag name="MH_LIBRARY" val="GRAPHIC"/>
  <p:tag name="MH_ORDER" val="Oval 7"/>
</p:tagLst>
</file>

<file path=ppt/tags/tag20.xml><?xml version="1.0" encoding="utf-8"?>
<p:tagLst xmlns:p="http://schemas.openxmlformats.org/presentationml/2006/main">
  <p:tag name="MH" val="20160630124613"/>
  <p:tag name="MH_LIBRARY" val="GRAPHIC"/>
</p:tagLst>
</file>

<file path=ppt/tags/tag21.xml><?xml version="1.0" encoding="utf-8"?>
<p:tagLst xmlns:p="http://schemas.openxmlformats.org/presentationml/2006/main">
  <p:tag name="ISLIDE.DIAGRAM" val="b8b364be-8690-4e23-87ef-0b6949f27066"/>
</p:tagLst>
</file>

<file path=ppt/tags/tag22.xml><?xml version="1.0" encoding="utf-8"?>
<p:tagLst xmlns:p="http://schemas.openxmlformats.org/presentationml/2006/main">
  <p:tag name="MH" val="20160630124613"/>
  <p:tag name="MH_LIBRARY" val="GRAPHIC"/>
</p:tagLst>
</file>

<file path=ppt/tags/tag3.xml><?xml version="1.0" encoding="utf-8"?>
<p:tagLst xmlns:p="http://schemas.openxmlformats.org/presentationml/2006/main">
  <p:tag name="MH" val="20160630124613"/>
  <p:tag name="MH_LIBRARY" val="GRAPHIC"/>
  <p:tag name="MH_ORDER" val="TextBox 31"/>
</p:tagLst>
</file>

<file path=ppt/tags/tag4.xml><?xml version="1.0" encoding="utf-8"?>
<p:tagLst xmlns:p="http://schemas.openxmlformats.org/presentationml/2006/main">
  <p:tag name="MH" val="20160630124613"/>
  <p:tag name="MH_LIBRARY" val="GRAPHIC"/>
</p:tagLst>
</file>

<file path=ppt/tags/tag5.xml><?xml version="1.0" encoding="utf-8"?>
<p:tagLst xmlns:p="http://schemas.openxmlformats.org/presentationml/2006/main">
  <p:tag name="MH" val="20160630124613"/>
  <p:tag name="MH_LIBRARY" val="GRAPHIC"/>
</p:tagLst>
</file>

<file path=ppt/tags/tag6.xml><?xml version="1.0" encoding="utf-8"?>
<p:tagLst xmlns:p="http://schemas.openxmlformats.org/presentationml/2006/main">
  <p:tag name="MH" val="20160630124613"/>
  <p:tag name="MH_LIBRARY" val="GRAPHIC"/>
</p:tagLst>
</file>

<file path=ppt/tags/tag7.xml><?xml version="1.0" encoding="utf-8"?>
<p:tagLst xmlns:p="http://schemas.openxmlformats.org/presentationml/2006/main">
  <p:tag name="MH" val="20160630124613"/>
  <p:tag name="MH_LIBRARY" val="GRAPHIC"/>
</p:tagLst>
</file>

<file path=ppt/tags/tag8.xml><?xml version="1.0" encoding="utf-8"?>
<p:tagLst xmlns:p="http://schemas.openxmlformats.org/presentationml/2006/main">
  <p:tag name="MH" val="20160630124613"/>
  <p:tag name="MH_LIBRARY" val="GRAPHIC"/>
</p:tagLst>
</file>

<file path=ppt/tags/tag9.xml><?xml version="1.0" encoding="utf-8"?>
<p:tagLst xmlns:p="http://schemas.openxmlformats.org/presentationml/2006/main">
  <p:tag name="MH" val="20160630124613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1181</Words>
  <Application>WPS 文字</Application>
  <PresentationFormat>全屏显示(16:9)</PresentationFormat>
  <Paragraphs>226</Paragraphs>
  <Slides>24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0" baseType="lpstr">
      <vt:lpstr>Arial</vt:lpstr>
      <vt:lpstr>方正书宋_GBK</vt:lpstr>
      <vt:lpstr>Wingdings</vt:lpstr>
      <vt:lpstr>华文细黑</vt:lpstr>
      <vt:lpstr>黑体-简</vt:lpstr>
      <vt:lpstr>微软雅黑</vt:lpstr>
      <vt:lpstr>汉仪旗黑KW</vt:lpstr>
      <vt:lpstr>黑体</vt:lpstr>
      <vt:lpstr>汉仪中黑KW</vt:lpstr>
      <vt:lpstr>Times New Roman</vt:lpstr>
      <vt:lpstr>Calibri</vt:lpstr>
      <vt:lpstr>宋体</vt:lpstr>
      <vt:lpstr>字魂105号-简雅黑</vt:lpstr>
      <vt:lpstr>苹方-简</vt:lpstr>
      <vt:lpstr>Helvetica</vt:lpstr>
      <vt:lpstr>汉仪书宋二KW</vt:lpstr>
      <vt:lpstr>Times New Roman</vt:lpstr>
      <vt:lpstr>黑体</vt:lpstr>
      <vt:lpstr>Helvetica Neue</vt:lpstr>
      <vt:lpstr>宋体</vt:lpstr>
      <vt:lpstr>Arial Unicode MS</vt:lpstr>
      <vt:lpstr>等线 Light</vt:lpstr>
      <vt:lpstr>汉仪中等线KW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HG000766</dc:title>
  <dc:creator>LP</dc:creator>
  <cp:lastModifiedBy>lkc</cp:lastModifiedBy>
  <cp:revision>213</cp:revision>
  <dcterms:created xsi:type="dcterms:W3CDTF">2020-07-08T07:01:56Z</dcterms:created>
  <dcterms:modified xsi:type="dcterms:W3CDTF">2020-07-08T07:01:56Z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2052-1.7.0.2619</vt:lpwstr>
  </property>
</Properties>
</file>